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slides/slide46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35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0.xml" ContentType="application/vnd.openxmlformats-officedocument.presentationml.slide+xml"/>
  <Override PartName="/ppt/slides/slide42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9.xml" ContentType="application/vnd.openxmlformats-officedocument.presentationml.slideMaster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7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6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6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6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charts/chart9.xml" ContentType="application/vnd.openxmlformats-officedocument.drawingml.chart+xml"/>
  <Override PartName="/ppt/theme/theme9.xml" ContentType="application/vnd.openxmlformats-officedocument.theme+xml"/>
  <Override PartName="/ppt/charts/chart4.xml" ContentType="application/vnd.openxmlformats-officedocument.drawingml.chart+xml"/>
  <Override PartName="/ppt/theme/theme3.xml" ContentType="application/vnd.openxmlformats-officedocument.theme+xml"/>
  <Override PartName="/ppt/charts/chart3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10.xml" ContentType="application/vnd.openxmlformats-officedocument.theme+xml"/>
  <Override PartName="/ppt/charts/chart10.xml" ContentType="application/vnd.openxmlformats-officedocument.drawingml.chart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5.xml" ContentType="application/vnd.openxmlformats-officedocument.drawingml.chart+xml"/>
  <Override PartName="/ppt/theme/theme5.xml" ContentType="application/vnd.openxmlformats-officedocument.theme+xml"/>
  <Override PartName="/ppt/charts/chart11.xml" ContentType="application/vnd.openxmlformats-officedocument.drawingml.chart+xml"/>
  <Override PartName="/ppt/charts/chart14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17.xml" ContentType="application/vnd.openxmlformats-officedocument.drawingml.chart+xml"/>
  <Override PartName="/ppt/charts/chart16.xml" ContentType="application/vnd.openxmlformats-officedocument.drawingml.chart+xml"/>
  <Override PartName="/ppt/charts/chart15.xml" ContentType="application/vnd.openxmlformats-officedocument.drawingml.chart+xml"/>
  <Override PartName="/ppt/charts/chart13.xml" ContentType="application/vnd.openxmlformats-officedocument.drawingml.chart+xml"/>
  <Override PartName="/ppt/theme/theme11.xml" ContentType="application/vnd.openxmlformats-officedocument.theme+xml"/>
  <Override PartName="/ppt/charts/chart12.xml" ContentType="application/vnd.openxmlformats-officedocument.drawingml.chart+xml"/>
  <Override PartName="/ppt/theme/theme13.xml" ContentType="application/vnd.openxmlformats-officedocument.theme+xml"/>
  <Override PartName="/ppt/theme/theme1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11.xml" ContentType="application/vnd.openxmlformats-officedocument.presentationml.tags+xml"/>
  <Override PartName="/ppt/tags/tag29.xml" ContentType="application/vnd.openxmlformats-officedocument.presentationml.tags+xml"/>
  <Override PartName="/ppt/tags/tag33.xml" ContentType="application/vnd.openxmlformats-officedocument.presentationml.tags+xml"/>
  <Override PartName="/ppt/tags/tag16.xml" ContentType="application/vnd.openxmlformats-officedocument.presentationml.tags+xml"/>
  <Override PartName="/ppt/tags/tag34.xml" ContentType="application/vnd.openxmlformats-officedocument.presentationml.tags+xml"/>
  <Override PartName="/ppt/activeX/activeX2.xml" ContentType="application/vnd.ms-office.activeX+xml"/>
  <Override PartName="/ppt/activeX/activeX1.xml" ContentType="application/vnd.ms-office.activeX+xml"/>
  <Override PartName="/ppt/tags/tag15.xml" ContentType="application/vnd.openxmlformats-officedocument.presentationml.tags+xml"/>
  <Override PartName="/ppt/tags/tag32.xml" ContentType="application/vnd.openxmlformats-officedocument.presentationml.tags+xml"/>
  <Override PartName="/ppt/activeX/activeX3.xml" ContentType="application/vnd.ms-office.activeX+xml"/>
  <Override PartName="/ppt/tags/tag27.xml" ContentType="application/vnd.openxmlformats-officedocument.presentationml.tags+xml"/>
  <Override PartName="/ppt/tags/tag1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2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28.xml" ContentType="application/vnd.openxmlformats-officedocument.presentationml.tags+xml"/>
  <Override PartName="/ppt/tags/tag10.xml" ContentType="application/vnd.openxmlformats-officedocument.presentationml.tags+xml"/>
  <Override PartName="/ppt/tags/tag14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68.xml" ContentType="application/vnd.openxmlformats-officedocument.presentationml.tags+xml"/>
  <Override PartName="/ppt/tags/tag67.xml" ContentType="application/vnd.openxmlformats-officedocument.presentationml.tags+xml"/>
  <Override PartName="/ppt/tags/tag66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tags/tag13.xml" ContentType="application/vnd.openxmlformats-officedocument.presentationml.tags+xml"/>
  <Override PartName="/ppt/tags/tag9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ppt/tags/tag80.xml" ContentType="application/vnd.openxmlformats-officedocument.presentationml.tags+xml"/>
  <Override PartName="/ppt/tags/tag79.xml" ContentType="application/vnd.openxmlformats-officedocument.presentationml.tags+xml"/>
  <Override PartName="/ppt/tags/tag78.xml" ContentType="application/vnd.openxmlformats-officedocument.presentationml.tags+xml"/>
  <Override PartName="/ppt/tags/tag77.xml" ContentType="application/vnd.openxmlformats-officedocument.presentationml.tags+xml"/>
  <Override PartName="/ppt/tags/tag76.xml" ContentType="application/vnd.openxmlformats-officedocument.presentationml.tags+xml"/>
  <Override PartName="/ppt/tags/tag61.xml" ContentType="application/vnd.openxmlformats-officedocument.presentationml.tags+xml"/>
  <Override PartName="/ppt/tags/tag60.xml" ContentType="application/vnd.openxmlformats-officedocument.presentationml.tags+xml"/>
  <Override PartName="/ppt/tags/tag59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1.xml" ContentType="application/vnd.openxmlformats-officedocument.presentationml.tags+xml"/>
  <Override PartName="/ppt/tags/tag40.xml" ContentType="application/vnd.openxmlformats-officedocument.presentationml.tags+xml"/>
  <Override PartName="/ppt/tags/tag39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4.xml" ContentType="application/vnd.openxmlformats-officedocument.presentationml.tags+xml"/>
  <Override PartName="/ppt/tags/tag53.xml" ContentType="application/vnd.openxmlformats-officedocument.presentationml.tags+xml"/>
  <Override PartName="/ppt/tags/tag52.xml" ContentType="application/vnd.openxmlformats-officedocument.presentationml.tags+xml"/>
  <Override PartName="/ppt/tags/tag51.xml" ContentType="application/vnd.openxmlformats-officedocument.presentationml.tags+xml"/>
  <Override PartName="/ppt/tags/tag50.xml" ContentType="application/vnd.openxmlformats-officedocument.presentationml.tags+xml"/>
  <Override PartName="/ppt/tags/tag49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956" r:id="rId1"/>
    <p:sldMasterId id="2147484968" r:id="rId2"/>
    <p:sldMasterId id="2147484976" r:id="rId3"/>
    <p:sldMasterId id="2147484984" r:id="rId4"/>
    <p:sldMasterId id="2147484992" r:id="rId5"/>
    <p:sldMasterId id="2147485000" r:id="rId6"/>
    <p:sldMasterId id="2147485008" r:id="rId7"/>
    <p:sldMasterId id="2147485016" r:id="rId8"/>
    <p:sldMasterId id="2147485024" r:id="rId9"/>
    <p:sldMasterId id="2147485032" r:id="rId10"/>
    <p:sldMasterId id="2147485040" r:id="rId11"/>
  </p:sldMasterIdLst>
  <p:notesMasterIdLst>
    <p:notesMasterId r:id="rId61"/>
  </p:notesMasterIdLst>
  <p:handoutMasterIdLst>
    <p:handoutMasterId r:id="rId62"/>
  </p:handoutMasterIdLst>
  <p:sldIdLst>
    <p:sldId id="268" r:id="rId12"/>
    <p:sldId id="375" r:id="rId13"/>
    <p:sldId id="376" r:id="rId14"/>
    <p:sldId id="335" r:id="rId15"/>
    <p:sldId id="336" r:id="rId16"/>
    <p:sldId id="392" r:id="rId17"/>
    <p:sldId id="393" r:id="rId18"/>
    <p:sldId id="332" r:id="rId19"/>
    <p:sldId id="331" r:id="rId20"/>
    <p:sldId id="355" r:id="rId21"/>
    <p:sldId id="377" r:id="rId22"/>
    <p:sldId id="378" r:id="rId23"/>
    <p:sldId id="357" r:id="rId24"/>
    <p:sldId id="340" r:id="rId25"/>
    <p:sldId id="358" r:id="rId26"/>
    <p:sldId id="359" r:id="rId27"/>
    <p:sldId id="360" r:id="rId28"/>
    <p:sldId id="379" r:id="rId29"/>
    <p:sldId id="380" r:id="rId30"/>
    <p:sldId id="362" r:id="rId31"/>
    <p:sldId id="363" r:id="rId32"/>
    <p:sldId id="364" r:id="rId33"/>
    <p:sldId id="365" r:id="rId34"/>
    <p:sldId id="367" r:id="rId35"/>
    <p:sldId id="366" r:id="rId36"/>
    <p:sldId id="368" r:id="rId37"/>
    <p:sldId id="381" r:id="rId38"/>
    <p:sldId id="382" r:id="rId39"/>
    <p:sldId id="370" r:id="rId40"/>
    <p:sldId id="371" r:id="rId41"/>
    <p:sldId id="373" r:id="rId42"/>
    <p:sldId id="383" r:id="rId43"/>
    <p:sldId id="384" r:id="rId44"/>
    <p:sldId id="354" r:id="rId45"/>
    <p:sldId id="385" r:id="rId46"/>
    <p:sldId id="386" r:id="rId47"/>
    <p:sldId id="387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388" r:id="rId57"/>
    <p:sldId id="389" r:id="rId58"/>
    <p:sldId id="390" r:id="rId59"/>
    <p:sldId id="391" r:id="rId60"/>
  </p:sldIdLst>
  <p:sldSz cx="9144000" cy="6858000" type="screen4x3"/>
  <p:notesSz cx="7315200" cy="9601200"/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1C447F7-E769-43DB-9F64-B23B89FB437D}">
          <p14:sldIdLst>
            <p14:sldId id="268"/>
            <p14:sldId id="375"/>
            <p14:sldId id="376"/>
            <p14:sldId id="335"/>
            <p14:sldId id="336"/>
            <p14:sldId id="392"/>
            <p14:sldId id="393"/>
            <p14:sldId id="332"/>
            <p14:sldId id="331"/>
            <p14:sldId id="355"/>
            <p14:sldId id="377"/>
            <p14:sldId id="378"/>
            <p14:sldId id="357"/>
            <p14:sldId id="340"/>
            <p14:sldId id="358"/>
            <p14:sldId id="359"/>
            <p14:sldId id="360"/>
            <p14:sldId id="379"/>
            <p14:sldId id="380"/>
            <p14:sldId id="362"/>
            <p14:sldId id="363"/>
            <p14:sldId id="364"/>
            <p14:sldId id="365"/>
            <p14:sldId id="367"/>
            <p14:sldId id="366"/>
            <p14:sldId id="368"/>
            <p14:sldId id="381"/>
            <p14:sldId id="382"/>
            <p14:sldId id="370"/>
            <p14:sldId id="371"/>
            <p14:sldId id="373"/>
            <p14:sldId id="383"/>
            <p14:sldId id="384"/>
            <p14:sldId id="354"/>
          </p14:sldIdLst>
        </p14:section>
        <p14:section name="Vocabulary Questions" id="{9DE49710-1F6F-4876-BDB5-CB4A18AABA36}">
          <p14:sldIdLst>
            <p14:sldId id="385"/>
            <p14:sldId id="386"/>
            <p14:sldId id="387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</p14:sldIdLst>
        </p14:section>
        <p14:section name="Leaderboards" id="{A5B93BA9-52E5-4D6D-9440-743D27598B5E}">
          <p14:sldIdLst>
            <p14:sldId id="388"/>
            <p14:sldId id="389"/>
            <p14:sldId id="390"/>
          </p14:sldIdLst>
        </p14:section>
        <p14:section name="Whiteboard" id="{D935302A-1FEF-405C-9B20-534D495E5876}">
          <p14:sldIdLst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024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FFFF66"/>
    <a:srgbClr val="FFFFCC"/>
    <a:srgbClr val="FFCC66"/>
    <a:srgbClr val="FFCC00"/>
    <a:srgbClr val="FF6600"/>
    <a:srgbClr val="CC66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39" autoAdjust="0"/>
    <p:restoredTop sz="96270" autoAdjust="0"/>
  </p:normalViewPr>
  <p:slideViewPr>
    <p:cSldViewPr>
      <p:cViewPr varScale="1">
        <p:scale>
          <a:sx n="83" d="100"/>
          <a:sy n="83" d="100"/>
        </p:scale>
        <p:origin x="293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861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1662" y="72"/>
      </p:cViewPr>
      <p:guideLst>
        <p:guide orient="horz" pos="2880"/>
        <p:guide pos="2160"/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tags" Target="tags/tag1.xml"/><Relationship Id="rId68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71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handoutMaster" Target="handoutMasters/handoutMaster1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C1-4DCB-B6CA-3D96895F47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C1-4DCB-B6CA-3D96895F471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C1-4DCB-B6CA-3D96895F47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336384"/>
        <c:axId val="186337920"/>
        <c:axId val="186214144"/>
      </c:bar3DChart>
      <c:catAx>
        <c:axId val="186336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6337920"/>
        <c:crosses val="autoZero"/>
        <c:auto val="1"/>
        <c:lblAlgn val="ctr"/>
        <c:lblOffset val="100"/>
        <c:noMultiLvlLbl val="0"/>
      </c:catAx>
      <c:valAx>
        <c:axId val="186337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336384"/>
        <c:crosses val="autoZero"/>
        <c:crossBetween val="between"/>
      </c:valAx>
      <c:serAx>
        <c:axId val="186214144"/>
        <c:scaling>
          <c:orientation val="minMax"/>
        </c:scaling>
        <c:delete val="0"/>
        <c:axPos val="b"/>
        <c:majorTickMark val="out"/>
        <c:minorTickMark val="none"/>
        <c:tickLblPos val="nextTo"/>
        <c:crossAx val="18633792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4-4D54-820A-F2F91AEFFE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34-4D54-820A-F2F91AEFFE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34-4D54-820A-F2F91AEFF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087680"/>
        <c:axId val="186089472"/>
        <c:axId val="186097664"/>
      </c:bar3DChart>
      <c:catAx>
        <c:axId val="186087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6089472"/>
        <c:crosses val="autoZero"/>
        <c:auto val="1"/>
        <c:lblAlgn val="ctr"/>
        <c:lblOffset val="100"/>
        <c:noMultiLvlLbl val="0"/>
      </c:catAx>
      <c:valAx>
        <c:axId val="186089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087680"/>
        <c:crosses val="autoZero"/>
        <c:crossBetween val="between"/>
      </c:valAx>
      <c:serAx>
        <c:axId val="186097664"/>
        <c:scaling>
          <c:orientation val="minMax"/>
        </c:scaling>
        <c:delete val="0"/>
        <c:axPos val="b"/>
        <c:majorTickMark val="out"/>
        <c:minorTickMark val="none"/>
        <c:tickLblPos val="nextTo"/>
        <c:crossAx val="186089472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63-49E0-8184-207708A885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63-49E0-8184-207708A885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63-49E0-8184-207708A88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579200"/>
        <c:axId val="188621952"/>
        <c:axId val="188605312"/>
      </c:bar3DChart>
      <c:catAx>
        <c:axId val="188579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8621952"/>
        <c:crosses val="autoZero"/>
        <c:auto val="1"/>
        <c:lblAlgn val="ctr"/>
        <c:lblOffset val="100"/>
        <c:noMultiLvlLbl val="0"/>
      </c:catAx>
      <c:valAx>
        <c:axId val="188621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8579200"/>
        <c:crosses val="autoZero"/>
        <c:crossBetween val="between"/>
      </c:valAx>
      <c:serAx>
        <c:axId val="188605312"/>
        <c:scaling>
          <c:orientation val="minMax"/>
        </c:scaling>
        <c:delete val="0"/>
        <c:axPos val="b"/>
        <c:majorTickMark val="out"/>
        <c:minorTickMark val="none"/>
        <c:tickLblPos val="nextTo"/>
        <c:crossAx val="188621952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33817590144407E-3"/>
          <c:y val="7.1604951642424697E-2"/>
          <c:w val="0.99166661824098556"/>
          <c:h val="0.7874397561002025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Sheet1!$B$1:$B$4</c:f>
              <c:numCache>
                <c:formatCode>0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44-42C1-BB47-04AC0B815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912768"/>
        <c:axId val="168914304"/>
        <c:axId val="0"/>
      </c:bar3DChart>
      <c:catAx>
        <c:axId val="16891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68914304"/>
        <c:crosses val="autoZero"/>
        <c:auto val="1"/>
        <c:lblAlgn val="ctr"/>
        <c:lblOffset val="100"/>
        <c:noMultiLvlLbl val="0"/>
      </c:catAx>
      <c:valAx>
        <c:axId val="168914304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168912768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33817590144407E-3"/>
          <c:y val="7.1604951642424697E-2"/>
          <c:w val="0.99166661824098556"/>
          <c:h val="0.7874397561002025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Sheet1!$B$1:$B$4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9B-4F02-906F-3A9865217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912768"/>
        <c:axId val="168914304"/>
        <c:axId val="0"/>
      </c:bar3DChart>
      <c:catAx>
        <c:axId val="16891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68914304"/>
        <c:crosses val="autoZero"/>
        <c:auto val="1"/>
        <c:lblAlgn val="ctr"/>
        <c:lblOffset val="100"/>
        <c:noMultiLvlLbl val="0"/>
      </c:catAx>
      <c:valAx>
        <c:axId val="168914304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168912768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33817590144407E-3"/>
          <c:y val="7.1604951642424697E-2"/>
          <c:w val="0.99166661824098556"/>
          <c:h val="0.7874397561002025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Sheet1!$B$1:$B$4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13-4D0D-BEB1-9C6326AD0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532096"/>
        <c:axId val="176550272"/>
        <c:axId val="0"/>
      </c:bar3DChart>
      <c:catAx>
        <c:axId val="176532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76550272"/>
        <c:crosses val="autoZero"/>
        <c:auto val="1"/>
        <c:lblAlgn val="ctr"/>
        <c:lblOffset val="100"/>
        <c:noMultiLvlLbl val="0"/>
      </c:catAx>
      <c:valAx>
        <c:axId val="176550272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176532096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33817590144407E-3"/>
          <c:y val="7.1604951642424697E-2"/>
          <c:w val="0.99166661824098556"/>
          <c:h val="0.7874397561002025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Sheet1!$B$1:$B$4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29-4813-A988-9BFA6016D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7290240"/>
        <c:axId val="177316608"/>
        <c:axId val="0"/>
      </c:bar3DChart>
      <c:catAx>
        <c:axId val="17729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77316608"/>
        <c:crosses val="autoZero"/>
        <c:auto val="1"/>
        <c:lblAlgn val="ctr"/>
        <c:lblOffset val="100"/>
        <c:noMultiLvlLbl val="0"/>
      </c:catAx>
      <c:valAx>
        <c:axId val="177316608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177290240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33817590144407E-3"/>
          <c:y val="7.1604951642424697E-2"/>
          <c:w val="0.99166661824098556"/>
          <c:h val="0.7874397561002025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Sheet1!$B$1:$B$4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2C-4353-AAF3-7EF7E6BFA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7400448"/>
        <c:axId val="50332032"/>
        <c:axId val="0"/>
      </c:bar3DChart>
      <c:catAx>
        <c:axId val="177400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0332032"/>
        <c:crosses val="autoZero"/>
        <c:auto val="1"/>
        <c:lblAlgn val="ctr"/>
        <c:lblOffset val="100"/>
        <c:noMultiLvlLbl val="0"/>
      </c:catAx>
      <c:valAx>
        <c:axId val="50332032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177400448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33817590144407E-3"/>
          <c:y val="7.1604951642424697E-2"/>
          <c:w val="0.99166661824098556"/>
          <c:h val="0.7874397561002025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Sheet1!$B$1:$B$4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86-4EA1-A4B7-3A219D502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870976"/>
        <c:axId val="57880960"/>
        <c:axId val="0"/>
      </c:bar3DChart>
      <c:catAx>
        <c:axId val="57870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7880960"/>
        <c:crosses val="autoZero"/>
        <c:auto val="1"/>
        <c:lblAlgn val="ctr"/>
        <c:lblOffset val="100"/>
        <c:noMultiLvlLbl val="0"/>
      </c:catAx>
      <c:valAx>
        <c:axId val="57880960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57870976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33817590144407E-3"/>
          <c:y val="7.1604951642424697E-2"/>
          <c:w val="0.99166661824098556"/>
          <c:h val="0.7874397561002025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Sheet1!$B$1:$B$4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97-4389-8CDB-34D67D0CE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932032"/>
        <c:axId val="57937920"/>
        <c:axId val="0"/>
      </c:bar3DChart>
      <c:catAx>
        <c:axId val="57932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7937920"/>
        <c:crosses val="autoZero"/>
        <c:auto val="1"/>
        <c:lblAlgn val="ctr"/>
        <c:lblOffset val="100"/>
        <c:noMultiLvlLbl val="0"/>
      </c:catAx>
      <c:valAx>
        <c:axId val="57937920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57932032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759592495382521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A.</c:v>
                </c:pt>
                <c:pt idx="1">
                  <c:v>B.</c:v>
                </c:pt>
                <c:pt idx="2">
                  <c:v>C.</c:v>
                </c:pt>
                <c:pt idx="3">
                  <c:v>D.</c:v>
                </c:pt>
              </c:strCache>
            </c:strRef>
          </c:cat>
          <c:val>
            <c:numRef>
              <c:f>Sheet1!$B$1:$B$4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1D-4C44-BFC2-807C4ABCB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7452928"/>
        <c:axId val="177454464"/>
        <c:axId val="0"/>
      </c:bar3DChart>
      <c:catAx>
        <c:axId val="177452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crossAx val="177454464"/>
        <c:crosses val="autoZero"/>
        <c:auto val="1"/>
        <c:lblAlgn val="ctr"/>
        <c:lblOffset val="100"/>
        <c:noMultiLvlLbl val="0"/>
      </c:catAx>
      <c:valAx>
        <c:axId val="177454464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177452928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C1-44FE-B076-AE0894903E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C1-44FE-B076-AE0894903E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C1-44FE-B076-AE0894903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131584"/>
        <c:axId val="164133120"/>
        <c:axId val="161375552"/>
      </c:bar3DChart>
      <c:catAx>
        <c:axId val="164131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4133120"/>
        <c:crosses val="autoZero"/>
        <c:auto val="1"/>
        <c:lblAlgn val="ctr"/>
        <c:lblOffset val="100"/>
        <c:noMultiLvlLbl val="0"/>
      </c:catAx>
      <c:valAx>
        <c:axId val="164133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4131584"/>
        <c:crosses val="autoZero"/>
        <c:crossBetween val="between"/>
      </c:valAx>
      <c:serAx>
        <c:axId val="161375552"/>
        <c:scaling>
          <c:orientation val="minMax"/>
        </c:scaling>
        <c:delete val="0"/>
        <c:axPos val="b"/>
        <c:majorTickMark val="out"/>
        <c:minorTickMark val="none"/>
        <c:tickLblPos val="nextTo"/>
        <c:crossAx val="16413312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AA-423D-A84F-730C2E60BE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AA-423D-A84F-730C2E60BE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AA-423D-A84F-730C2E60B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316480"/>
        <c:axId val="165318016"/>
        <c:axId val="164141248"/>
      </c:bar3DChart>
      <c:catAx>
        <c:axId val="165316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5318016"/>
        <c:crosses val="autoZero"/>
        <c:auto val="1"/>
        <c:lblAlgn val="ctr"/>
        <c:lblOffset val="100"/>
        <c:noMultiLvlLbl val="0"/>
      </c:catAx>
      <c:valAx>
        <c:axId val="165318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5316480"/>
        <c:crosses val="autoZero"/>
        <c:crossBetween val="between"/>
      </c:valAx>
      <c:serAx>
        <c:axId val="164141248"/>
        <c:scaling>
          <c:orientation val="minMax"/>
        </c:scaling>
        <c:delete val="0"/>
        <c:axPos val="b"/>
        <c:majorTickMark val="out"/>
        <c:minorTickMark val="none"/>
        <c:tickLblPos val="nextTo"/>
        <c:crossAx val="16531801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A-4E22-9924-81F1D44356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FA-4E22-9924-81F1D44356D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FA-4E22-9924-81F1D44356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473280"/>
        <c:axId val="166593280"/>
        <c:axId val="165407808"/>
      </c:bar3DChart>
      <c:catAx>
        <c:axId val="165473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6593280"/>
        <c:crosses val="autoZero"/>
        <c:auto val="1"/>
        <c:lblAlgn val="ctr"/>
        <c:lblOffset val="100"/>
        <c:noMultiLvlLbl val="0"/>
      </c:catAx>
      <c:valAx>
        <c:axId val="166593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5473280"/>
        <c:crosses val="autoZero"/>
        <c:crossBetween val="between"/>
      </c:valAx>
      <c:serAx>
        <c:axId val="165407808"/>
        <c:scaling>
          <c:orientation val="minMax"/>
        </c:scaling>
        <c:delete val="0"/>
        <c:axPos val="b"/>
        <c:majorTickMark val="out"/>
        <c:minorTickMark val="none"/>
        <c:tickLblPos val="nextTo"/>
        <c:crossAx val="16659328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63-47F7-9038-74A904CF14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63-47F7-9038-74A904CF14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63-47F7-9038-74A904CF1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912512"/>
        <c:axId val="180914048"/>
        <c:axId val="180916224"/>
      </c:bar3DChart>
      <c:catAx>
        <c:axId val="180912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0914048"/>
        <c:crosses val="autoZero"/>
        <c:auto val="1"/>
        <c:lblAlgn val="ctr"/>
        <c:lblOffset val="100"/>
        <c:noMultiLvlLbl val="0"/>
      </c:catAx>
      <c:valAx>
        <c:axId val="180914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0912512"/>
        <c:crosses val="autoZero"/>
        <c:crossBetween val="between"/>
      </c:valAx>
      <c:serAx>
        <c:axId val="180916224"/>
        <c:scaling>
          <c:orientation val="minMax"/>
        </c:scaling>
        <c:delete val="0"/>
        <c:axPos val="b"/>
        <c:majorTickMark val="out"/>
        <c:minorTickMark val="none"/>
        <c:tickLblPos val="nextTo"/>
        <c:crossAx val="180914048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04-4D85-A1B4-AA7DEA9CF8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04-4D85-A1B4-AA7DEA9CF8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04-4D85-A1B4-AA7DEA9CF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3731712"/>
        <c:axId val="183733248"/>
        <c:axId val="182551424"/>
      </c:bar3DChart>
      <c:catAx>
        <c:axId val="183731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3733248"/>
        <c:crosses val="autoZero"/>
        <c:auto val="1"/>
        <c:lblAlgn val="ctr"/>
        <c:lblOffset val="100"/>
        <c:noMultiLvlLbl val="0"/>
      </c:catAx>
      <c:valAx>
        <c:axId val="183733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3731712"/>
        <c:crosses val="autoZero"/>
        <c:crossBetween val="between"/>
      </c:valAx>
      <c:serAx>
        <c:axId val="182551424"/>
        <c:scaling>
          <c:orientation val="minMax"/>
        </c:scaling>
        <c:delete val="0"/>
        <c:axPos val="b"/>
        <c:majorTickMark val="out"/>
        <c:minorTickMark val="none"/>
        <c:tickLblPos val="nextTo"/>
        <c:crossAx val="183733248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15-49C5-8995-E267A5F152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15-49C5-8995-E267A5F152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15-49C5-8995-E267A5F15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2053504"/>
        <c:axId val="182063488"/>
        <c:axId val="182634240"/>
      </c:bar3DChart>
      <c:catAx>
        <c:axId val="182053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2063488"/>
        <c:crosses val="autoZero"/>
        <c:auto val="1"/>
        <c:lblAlgn val="ctr"/>
        <c:lblOffset val="100"/>
        <c:noMultiLvlLbl val="0"/>
      </c:catAx>
      <c:valAx>
        <c:axId val="182063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053504"/>
        <c:crosses val="autoZero"/>
        <c:crossBetween val="between"/>
      </c:valAx>
      <c:serAx>
        <c:axId val="182634240"/>
        <c:scaling>
          <c:orientation val="minMax"/>
        </c:scaling>
        <c:delete val="0"/>
        <c:axPos val="b"/>
        <c:majorTickMark val="out"/>
        <c:minorTickMark val="none"/>
        <c:tickLblPos val="nextTo"/>
        <c:crossAx val="182063488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EA-4482-9139-DC5825E42A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EA-4482-9139-DC5825E42A3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EA-4482-9139-DC5825E42A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090624"/>
        <c:axId val="184092160"/>
        <c:axId val="182069888"/>
      </c:bar3DChart>
      <c:catAx>
        <c:axId val="184090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092160"/>
        <c:crosses val="autoZero"/>
        <c:auto val="1"/>
        <c:lblAlgn val="ctr"/>
        <c:lblOffset val="100"/>
        <c:noMultiLvlLbl val="0"/>
      </c:catAx>
      <c:valAx>
        <c:axId val="184092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090624"/>
        <c:crosses val="autoZero"/>
        <c:crossBetween val="between"/>
      </c:valAx>
      <c:serAx>
        <c:axId val="182069888"/>
        <c:scaling>
          <c:orientation val="minMax"/>
        </c:scaling>
        <c:delete val="0"/>
        <c:axPos val="b"/>
        <c:majorTickMark val="out"/>
        <c:minorTickMark val="none"/>
        <c:tickLblPos val="nextTo"/>
        <c:crossAx val="18409216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1-417D-B4F5-28E6C2F3A2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F1-417D-B4F5-28E6C2F3A21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F1-417D-B4F5-28E6C2F3A2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930880"/>
        <c:axId val="185932416"/>
        <c:axId val="182254656"/>
      </c:bar3DChart>
      <c:catAx>
        <c:axId val="185930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5932416"/>
        <c:crosses val="autoZero"/>
        <c:auto val="1"/>
        <c:lblAlgn val="ctr"/>
        <c:lblOffset val="100"/>
        <c:noMultiLvlLbl val="0"/>
      </c:catAx>
      <c:valAx>
        <c:axId val="18593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930880"/>
        <c:crosses val="autoZero"/>
        <c:crossBetween val="between"/>
      </c:valAx>
      <c:serAx>
        <c:axId val="182254656"/>
        <c:scaling>
          <c:orientation val="minMax"/>
        </c:scaling>
        <c:delete val="0"/>
        <c:axPos val="b"/>
        <c:majorTickMark val="out"/>
        <c:minorTickMark val="none"/>
        <c:tickLblPos val="nextTo"/>
        <c:crossAx val="18593241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0" tIns="48325" rIns="96650" bIns="48325" rtlCol="0"/>
          <a:lstStyle>
            <a:lvl1pPr algn="l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1" cy="480060"/>
          </a:xfrm>
          <a:prstGeom prst="rect">
            <a:avLst/>
          </a:prstGeom>
        </p:spPr>
        <p:txBody>
          <a:bodyPr vert="horz" lIns="96650" tIns="48325" rIns="96650" bIns="48325" rtlCol="0"/>
          <a:lstStyle>
            <a:lvl1pPr algn="r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FB5A0F1B-BA9A-4C21-8D57-5F311053691E}" type="datetimeFigureOut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0" tIns="48325" rIns="96650" bIns="48325" rtlCol="0" anchor="b"/>
          <a:lstStyle>
            <a:lvl1pPr algn="l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1" cy="480060"/>
          </a:xfrm>
          <a:prstGeom prst="rect">
            <a:avLst/>
          </a:prstGeom>
        </p:spPr>
        <p:txBody>
          <a:bodyPr vert="horz" lIns="96650" tIns="48325" rIns="96650" bIns="48325" rtlCol="0" anchor="b"/>
          <a:lstStyle>
            <a:lvl1pPr algn="r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20528214-82B8-4225-B1AD-859CE79B2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21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1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0" tIns="48325" rIns="96650" bIns="483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1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0" tIns="48325" rIns="96650" bIns="483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1" y="4560571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0" tIns="48325" rIns="96650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1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0" tIns="48325" rIns="96650" bIns="483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1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0" tIns="48325" rIns="96650" bIns="483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75E173-7228-42C1-A4EF-B97047A64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99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771B9359-49F6-4EED-86E8-011E3B7F8B00}" type="slidenum">
              <a:rPr lang="en-US" smtClean="0">
                <a:latin typeface="Arial" charset="0"/>
              </a:rPr>
              <a:pPr eaLnBrk="1" hangingPunct="1">
                <a:defRPr/>
              </a:pPr>
              <a:t>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13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05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15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16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05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17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20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21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22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05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23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05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24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25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59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26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29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05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30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31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90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34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6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9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28CA9-5EB2-4CC6-9059-6E47E4887AE1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2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28CA9-5EB2-4CC6-9059-6E47E4887AE1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2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771B9359-49F6-4EED-86E8-011E3B7F8B00}" type="slidenum">
              <a:rPr lang="en-US" smtClean="0">
                <a:latin typeface="Arial" charset="0"/>
              </a:rPr>
              <a:pPr eaLnBrk="1" hangingPunct="1">
                <a:defRPr/>
              </a:pPr>
              <a:t>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9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10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85282" indent="-302032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08126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9137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4627" indent="-24162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57878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14112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624379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107630" indent="-241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fld id="{F694D224-5986-4475-BC68-091A057A26D2}" type="slidenum">
              <a:rPr lang="en-US" smtClean="0">
                <a:latin typeface="Arial" charset="0"/>
              </a:rPr>
              <a:pPr eaLnBrk="1" hangingPunct="1">
                <a:defRPr/>
              </a:pPr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8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6.xm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8.xm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8.xml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../slides/slide46.xml"/><Relationship Id="rId1" Type="http://schemas.openxmlformats.org/officeDocument/2006/relationships/slideMaster" Target="../slideMasters/slideMaster9.xml"/><Relationship Id="rId6" Type="http://schemas.openxmlformats.org/officeDocument/2006/relationships/slide" Target="../slides/slide48.xml"/><Relationship Id="rId5" Type="http://schemas.openxmlformats.org/officeDocument/2006/relationships/image" Target="../media/image3.png"/><Relationship Id="rId4" Type="http://schemas.openxmlformats.org/officeDocument/2006/relationships/slide" Target="../slides/slide4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"/>
          <p:cNvGrpSpPr>
            <a:grpSpLocks/>
          </p:cNvGrpSpPr>
          <p:nvPr userDrawn="1"/>
        </p:nvGrpSpPr>
        <p:grpSpPr bwMode="auto">
          <a:xfrm>
            <a:off x="2746375" y="2128838"/>
            <a:ext cx="6392863" cy="4721225"/>
            <a:chOff x="1728" y="1341"/>
            <a:chExt cx="4027" cy="2974"/>
          </a:xfrm>
        </p:grpSpPr>
        <p:grpSp>
          <p:nvGrpSpPr>
            <p:cNvPr id="8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0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" name="Freeform 8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28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68DFF-35D1-4C65-8202-9A5BA44F80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0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5E2D9-F210-4763-8F40-CDDE7294A0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31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69512A-9758-40FE-B7B9-8F01520E5E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3207975999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9401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71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20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2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2930232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42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1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3986340124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261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92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1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284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913685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96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95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3548641837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1054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8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0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48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3B741-C157-49B6-8A53-DDC563CA4F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09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3758076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42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3479274805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943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25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60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24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10628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69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4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0D1811-1EEB-4B26-B567-3413CF21A4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43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2144029885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4569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80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70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83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4161677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25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46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1230233641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1739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31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88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D877C0-6B08-4395-8017-CA8801719C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3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494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3560350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35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756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3481018322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2880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30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04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946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34467470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9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0ACD9-909E-49A2-9120-8C40B409A2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352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823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401917289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4496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47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187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6685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917198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463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168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2312415714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86453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4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962A9-F92D-416E-B98C-FEDB7F211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53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541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9623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25277899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73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149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3837388852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9581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78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723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760936" y="6407231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1732" y="6398274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134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25921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192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166290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B25E2-442D-48C0-B67B-CE15DF433F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009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16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6/13/2018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721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3541451895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909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C7BF3-5377-42BF-BFB5-50877C6F57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F81BD"/>
            </a:gs>
            <a:gs pos="86000">
              <a:srgbClr val="4F81BD">
                <a:alpha val="95686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4495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Chapter 3, Lesson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69512A-9758-40FE-B7B9-8F01520E5E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  <p:sldLayoutId id="2147485048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43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  <p:sldLayoutId id="2147485035" r:id="rId3"/>
    <p:sldLayoutId id="2147485036" r:id="rId4"/>
    <p:sldLayoutId id="2147485037" r:id="rId5"/>
    <p:sldLayoutId id="2147485038" r:id="rId6"/>
    <p:sldLayoutId id="214748503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013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31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9" r:id="rId1"/>
    <p:sldLayoutId id="2147484970" r:id="rId2"/>
    <p:sldLayoutId id="2147484971" r:id="rId3"/>
    <p:sldLayoutId id="2147484972" r:id="rId4"/>
    <p:sldLayoutId id="2147484973" r:id="rId5"/>
    <p:sldLayoutId id="2147484974" r:id="rId6"/>
    <p:sldLayoutId id="21474849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110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146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183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110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1" r:id="rId1"/>
    <p:sldLayoutId id="2147485002" r:id="rId2"/>
    <p:sldLayoutId id="2147485003" r:id="rId3"/>
    <p:sldLayoutId id="2147485004" r:id="rId4"/>
    <p:sldLayoutId id="2147485005" r:id="rId5"/>
    <p:sldLayoutId id="2147485006" r:id="rId6"/>
    <p:sldLayoutId id="214748500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672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9" r:id="rId1"/>
    <p:sldLayoutId id="2147485010" r:id="rId2"/>
    <p:sldLayoutId id="2147485011" r:id="rId3"/>
    <p:sldLayoutId id="2147485012" r:id="rId4"/>
    <p:sldLayoutId id="2147485013" r:id="rId5"/>
    <p:sldLayoutId id="2147485014" r:id="rId6"/>
    <p:sldLayoutId id="214748501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129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398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  <p:sldLayoutId id="2147485027" r:id="rId3"/>
    <p:sldLayoutId id="2147485028" r:id="rId4"/>
    <p:sldLayoutId id="2147485029" r:id="rId5"/>
    <p:sldLayoutId id="2147485030" r:id="rId6"/>
    <p:sldLayoutId id="214748503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chart" Target="../charts/chart13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chart" Target="../charts/chart14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chart" Target="../charts/chart15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chart" Target="../charts/chart16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chart" Target="../charts/chart17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chart" Target="../charts/chart18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hart" Target="../charts/chart12.xml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chart" Target="../charts/chart19.xml"/><Relationship Id="rId4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2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" Target="slide6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2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" Target="slide6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2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" Target="slide6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" Target="slide6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2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" Target="slide6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2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" Target="slide7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" Target="slide7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6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2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" Target="slide7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6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image" Target="../media/image2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" Target="slide7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7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2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" Target="slide7.xml"/><Relationship Id="rId5" Type="http://schemas.openxmlformats.org/officeDocument/2006/relationships/slideLayout" Target="../slideLayouts/slideLayout63.xml"/><Relationship Id="rId4" Type="http://schemas.openxmlformats.org/officeDocument/2006/relationships/tags" Target="../tags/tag7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36.xml"/><Relationship Id="rId7" Type="http://schemas.openxmlformats.org/officeDocument/2006/relationships/slide" Target="slide4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39.xml"/><Relationship Id="rId11" Type="http://schemas.openxmlformats.org/officeDocument/2006/relationships/image" Target="../media/image8.png"/><Relationship Id="rId5" Type="http://schemas.openxmlformats.org/officeDocument/2006/relationships/slide" Target="slide38.xml"/><Relationship Id="rId10" Type="http://schemas.openxmlformats.org/officeDocument/2006/relationships/slide" Target="slide35.xml"/><Relationship Id="rId4" Type="http://schemas.openxmlformats.org/officeDocument/2006/relationships/slide" Target="slide37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41.xml"/><Relationship Id="rId7" Type="http://schemas.openxmlformats.org/officeDocument/2006/relationships/slide" Target="slide4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44.xml"/><Relationship Id="rId11" Type="http://schemas.openxmlformats.org/officeDocument/2006/relationships/image" Target="../media/image8.png"/><Relationship Id="rId5" Type="http://schemas.openxmlformats.org/officeDocument/2006/relationships/slide" Target="slide43.xml"/><Relationship Id="rId10" Type="http://schemas.openxmlformats.org/officeDocument/2006/relationships/slide" Target="slide35.xml"/><Relationship Id="rId4" Type="http://schemas.openxmlformats.org/officeDocument/2006/relationships/slide" Target="slide4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kelmereit\Dropbox\Erin's Files\Highera\Clients\C2 Technologies\AS100\PPT Template\shutterstock_1347075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b="28000"/>
          <a:stretch/>
        </p:blipFill>
        <p:spPr bwMode="auto">
          <a:xfrm>
            <a:off x="0" y="0"/>
            <a:ext cx="914018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2155448"/>
            <a:ext cx="64008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Ancient Flight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How Humans Tried to Fly in Ancient Times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/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Armen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Firman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Credited with the first human attempt to fly in AD 852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put on a huge cloak and jumped from a tower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His attempt resulting in death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051" y1="46594" x2="44051" y2="46594"/>
                        <a14:foregroundMark x1="47639" y1="44823" x2="47639" y2="44823"/>
                        <a14:foregroundMark x1="45005" y1="46798" x2="45005" y2="46798"/>
                        <a14:foregroundMark x1="62852" y1="45368" x2="62852" y2="45368"/>
                        <a14:foregroundMark x1="61308" y1="45027" x2="61308" y2="45027"/>
                        <a14:foregroundMark x1="46322" y1="44619" x2="46322" y2="44619"/>
                        <a14:foregroundMark x1="39237" y1="50844" x2="39237" y2="50844"/>
                        <a14:backgroundMark x1="41054" y1="58243" x2="41054" y2="58243"/>
                        <a14:backgroundMark x1="39146" y1="57698" x2="39146" y2="57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0" y="2209800"/>
            <a:ext cx="8491960" cy="566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134044"/>
              </p:ext>
            </p:extLst>
          </p:nvPr>
        </p:nvGraphicFramePr>
        <p:xfrm>
          <a:off x="5486400" y="2824161"/>
          <a:ext cx="3441700" cy="369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early inventors use to make wings?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2871053"/>
            <a:ext cx="5010150" cy="308610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Wax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Cloth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Kindling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Feathers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AS100-C1L1:LQ3</a:t>
            </a:r>
          </a:p>
          <a:p>
            <a:endParaRPr lang="en-US" dirty="0"/>
          </a:p>
        </p:txBody>
      </p:sp>
      <p:sp>
        <p:nvSpPr>
          <p:cNvPr id="9" name="CAI1"/>
          <p:cNvSpPr/>
          <p:nvPr>
            <p:custDataLst>
              <p:tags r:id="rId4"/>
            </p:custDataLst>
          </p:nvPr>
        </p:nvSpPr>
        <p:spPr>
          <a:xfrm rot="10800000">
            <a:off x="317254" y="3505200"/>
            <a:ext cx="362536" cy="398463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7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8611900"/>
              </p:ext>
            </p:extLst>
          </p:nvPr>
        </p:nvGraphicFramePr>
        <p:xfrm>
          <a:off x="5486400" y="2824161"/>
          <a:ext cx="3441700" cy="369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credited as the first known human to attempt to fly?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2871053"/>
            <a:ext cx="5010150" cy="308610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Icarus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Daedalus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King Minos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Armen </a:t>
            </a:r>
            <a:r>
              <a:rPr lang="en-US" sz="3200" dirty="0" err="1"/>
              <a:t>Firman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AS100-C1L1:LQ4</a:t>
            </a:r>
          </a:p>
          <a:p>
            <a:endParaRPr lang="en-US" dirty="0"/>
          </a:p>
        </p:txBody>
      </p:sp>
      <p:sp>
        <p:nvSpPr>
          <p:cNvPr id="9" name="CAI1"/>
          <p:cNvSpPr/>
          <p:nvPr>
            <p:custDataLst>
              <p:tags r:id="rId4"/>
            </p:custDataLst>
          </p:nvPr>
        </p:nvSpPr>
        <p:spPr>
          <a:xfrm rot="10800000">
            <a:off x="266113" y="4706937"/>
            <a:ext cx="362536" cy="398463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0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Key Aviation Devices Created During Ancient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/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Chinese Kites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Invented around 1000 BC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Among the first man-made devices to take flight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Chinese soldiers would attach to kites to observe enemy actions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ekelmereit\Dropbox\Erin's Files\Highera\Clients\C2 Technologies\AS100\Chapter 1\Chapter 1 Lesson 1\PPT\Images\ChineseWarKi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67" y="4282256"/>
            <a:ext cx="1808099" cy="211276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6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latin typeface="Comic Sans MS" pitchFamily="66" charset="0"/>
                <a:cs typeface="Calibri" pitchFamily="34" charset="0"/>
              </a:rPr>
              <a:t>Activity 1: Build and Fly a Kite</a:t>
            </a:r>
            <a:endParaRPr lang="en-US" sz="3600" b="0" dirty="0"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620000" cy="444976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Follow the instructions to build a kite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Take it outside and see if you can make it fly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creative and experiment with your kite design to see how it will fly</a:t>
            </a:r>
          </a:p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</p:spTree>
    <p:extLst>
      <p:ext uri="{BB962C8B-B14F-4D97-AF65-F5344CB8AC3E}">
        <p14:creationId xmlns:p14="http://schemas.microsoft.com/office/powerpoint/2010/main" val="66479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Key Aviation Devices Created During Ancient Times,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5715000" cy="4297363"/>
          </a:xfrm>
        </p:spPr>
        <p:txBody>
          <a:bodyPr/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Chinese gunpowder and rockets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Gunpowder was invented in AD 800s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Rockets used mostly for celebrations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parachute and a helicopter</a:t>
            </a:r>
          </a:p>
          <a:p>
            <a:pPr lvl="1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 Vinci produced the first known designs</a:t>
            </a: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image.shutterstock.com/z/stock-photo-leonardo-da-vinci-self-portrait-3915797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1"/>
          <a:stretch/>
        </p:blipFill>
        <p:spPr bwMode="auto">
          <a:xfrm>
            <a:off x="6271481" y="2514600"/>
            <a:ext cx="2262187" cy="340263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4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latin typeface="Comic Sans MS" pitchFamily="66" charset="0"/>
                <a:cs typeface="Calibri" pitchFamily="34" charset="0"/>
              </a:rPr>
              <a:t>Activity 2: Design a Parachute</a:t>
            </a:r>
            <a:endParaRPr lang="en-US" sz="3600" b="0" dirty="0"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620000" cy="444976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 and build a parachute that will carry a pencil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 out the flying abilities of your parachute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Answer the questions</a:t>
            </a:r>
          </a:p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</p:spTree>
    <p:extLst>
      <p:ext uri="{BB962C8B-B14F-4D97-AF65-F5344CB8AC3E}">
        <p14:creationId xmlns:p14="http://schemas.microsoft.com/office/powerpoint/2010/main" val="103994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Gliders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6934200" cy="4297363"/>
          </a:xfrm>
        </p:spPr>
        <p:txBody>
          <a:bodyPr/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 aircraft with directional control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DaVinci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experimented with flapping-wing machines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intended to mimic the motions of a bird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Giovanni Alfonso Borelli concluded a man’s muscle power was not great enough to lift his weight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image.shutterstock.com/z/stock-photo-da-vinci-flyingmachine-ornithopter-d-concept-881080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261" l="1000" r="99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48631"/>
            <a:ext cx="2635629" cy="25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10274399"/>
              </p:ext>
            </p:extLst>
          </p:nvPr>
        </p:nvGraphicFramePr>
        <p:xfrm>
          <a:off x="5486400" y="2824161"/>
          <a:ext cx="3441700" cy="369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important invention did the Chinese make in AD 800s?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2871053"/>
            <a:ext cx="5010150" cy="308610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Kites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 err="1"/>
              <a:t>Ornithopters</a:t>
            </a:r>
            <a:endParaRPr lang="en-US" sz="3200" dirty="0"/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Gunpowder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Rockets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AS100-C1L1:LQ5</a:t>
            </a:r>
          </a:p>
          <a:p>
            <a:endParaRPr lang="en-US" dirty="0"/>
          </a:p>
        </p:txBody>
      </p:sp>
      <p:sp>
        <p:nvSpPr>
          <p:cNvPr id="9" name="CAI1"/>
          <p:cNvSpPr/>
          <p:nvPr>
            <p:custDataLst>
              <p:tags r:id="rId4"/>
            </p:custDataLst>
          </p:nvPr>
        </p:nvSpPr>
        <p:spPr>
          <a:xfrm rot="10800000">
            <a:off x="266113" y="4114800"/>
            <a:ext cx="362536" cy="398463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01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4798369"/>
              </p:ext>
            </p:extLst>
          </p:nvPr>
        </p:nvGraphicFramePr>
        <p:xfrm>
          <a:off x="5486400" y="2824161"/>
          <a:ext cx="3441700" cy="369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of the following was the first aircraft with directional control?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2871053"/>
            <a:ext cx="5010150" cy="308610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Glider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 err="1"/>
              <a:t>Ornithopters</a:t>
            </a:r>
            <a:endParaRPr lang="en-US" sz="3200" dirty="0"/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Chinese kite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Helicopter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AS100-C1L1:LQ6</a:t>
            </a:r>
          </a:p>
          <a:p>
            <a:endParaRPr lang="en-US" dirty="0"/>
          </a:p>
        </p:txBody>
      </p:sp>
      <p:sp>
        <p:nvSpPr>
          <p:cNvPr id="9" name="CAI1"/>
          <p:cNvSpPr/>
          <p:nvPr>
            <p:custDataLst>
              <p:tags r:id="rId4"/>
            </p:custDataLst>
          </p:nvPr>
        </p:nvSpPr>
        <p:spPr>
          <a:xfrm rot="10800000">
            <a:off x="298321" y="2895600"/>
            <a:ext cx="362536" cy="398463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74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 information do you already know about this topic area?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62000" y="3200399"/>
            <a:ext cx="6959600" cy="29765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2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92D050"/>
                </a:solidFill>
              </a:rPr>
              <a:t>Expert </a:t>
            </a:r>
            <a:r>
              <a:rPr lang="en-US" sz="2000" dirty="0"/>
              <a:t>– I have done a lot of learning in this area already.</a:t>
            </a:r>
          </a:p>
          <a:p>
            <a:pPr marL="742950" indent="-742950">
              <a:lnSpc>
                <a:spcPct val="12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FFFF00"/>
                </a:solidFill>
              </a:rPr>
              <a:t>Above average </a:t>
            </a:r>
            <a:r>
              <a:rPr lang="en-US" sz="2000" dirty="0"/>
              <a:t>– I have learned some information about this topic.</a:t>
            </a:r>
          </a:p>
          <a:p>
            <a:pPr marL="742950" indent="-742950">
              <a:lnSpc>
                <a:spcPct val="12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FFC000"/>
                </a:solidFill>
              </a:rPr>
              <a:t>Moderate </a:t>
            </a:r>
            <a:r>
              <a:rPr lang="en-US" sz="2000" dirty="0"/>
              <a:t>–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/>
              <a:t>I know a little about this topic.</a:t>
            </a:r>
          </a:p>
          <a:p>
            <a:pPr marL="742950" indent="-742950">
              <a:lnSpc>
                <a:spcPct val="12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</a:rPr>
              <a:t>Rookie </a:t>
            </a:r>
            <a:r>
              <a:rPr lang="en-US" sz="2000" dirty="0"/>
              <a:t>– I am a blank slate…but ready to learn!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AS100-C1L1:LQ1</a:t>
            </a:r>
          </a:p>
        </p:txBody>
      </p:sp>
      <p:sp>
        <p:nvSpPr>
          <p:cNvPr id="9" name="TPChart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prstClr val="white"/>
                </a:solidFill>
              </a:rPr>
              <a:t>0</a:t>
            </a:r>
          </a:p>
          <a:p>
            <a:pPr marL="742950" indent="-742950" algn="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prstClr val="white"/>
                </a:solidFill>
              </a:rPr>
              <a:t>0</a:t>
            </a:r>
            <a:br>
              <a:rPr lang="en-US" sz="2000">
                <a:solidFill>
                  <a:prstClr val="white"/>
                </a:solidFill>
              </a:rPr>
            </a:br>
            <a:endParaRPr lang="en-US" sz="2000">
              <a:solidFill>
                <a:prstClr val="white"/>
              </a:solidFill>
            </a:endParaRPr>
          </a:p>
          <a:p>
            <a:pPr marL="742950" indent="-742950" algn="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prstClr val="white"/>
                </a:solidFill>
              </a:rPr>
              <a:t>0</a:t>
            </a:r>
          </a:p>
          <a:p>
            <a:pPr marL="742950" indent="-742950" algn="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prstClr val="white"/>
                </a:solidFill>
              </a:rPr>
              <a:t>0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69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Why Machines Don’t Fly the Way Birds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/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Dr. Paul Fortin explains two phases of bird flight: </a:t>
            </a:r>
          </a:p>
          <a:p>
            <a:pPr marL="971550" lvl="1" indent="-514350">
              <a:spcBef>
                <a:spcPts val="20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Ground phase </a:t>
            </a:r>
          </a:p>
          <a:p>
            <a:pPr marL="971550" lvl="1" indent="-514350">
              <a:spcBef>
                <a:spcPts val="20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Lift phase </a:t>
            </a: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025" b="71134" l="0" r="100000">
                        <a14:foregroundMark x1="15221" y1="56519" x2="15221" y2="56519"/>
                        <a14:foregroundMark x1="4609" y1="65858" x2="4609" y2="65858"/>
                        <a14:foregroundMark x1="25894" y1="62038" x2="25894" y2="62038"/>
                        <a14:foregroundMark x1="49848" y1="57611" x2="49848" y2="57611"/>
                        <a14:foregroundMark x1="70952" y1="55367" x2="70952" y2="55367"/>
                        <a14:foregroundMark x1="92359" y1="53487" x2="92359" y2="53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63" b="27619"/>
          <a:stretch/>
        </p:blipFill>
        <p:spPr>
          <a:xfrm>
            <a:off x="1143000" y="3733800"/>
            <a:ext cx="6858000" cy="20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7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How Birds 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>
            <a:normAutofit lnSpcReduction="10000"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Birds wings move downward rapidly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wing tips trace a figure eight as they flap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downward beat of the wings moves the bird forward as the outer tips push against the air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the downbeat of the wing, the feathers are pressed together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the up stroke the feathers open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2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dirty="0">
                <a:latin typeface="Comic Sans MS" pitchFamily="66" charset="0"/>
                <a:cs typeface="Calibri" pitchFamily="34" charset="0"/>
              </a:rPr>
              <a:t>Activity 3: The Magic of Bird Flight</a:t>
            </a:r>
            <a:endParaRPr lang="en-US" sz="3600" b="0" dirty="0"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620000" cy="444976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View the video “The Magic of Bird Flight”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Answer the questions</a:t>
            </a:r>
          </a:p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</p:spTree>
    <p:extLst>
      <p:ext uri="{BB962C8B-B14F-4D97-AF65-F5344CB8AC3E}">
        <p14:creationId xmlns:p14="http://schemas.microsoft.com/office/powerpoint/2010/main" val="132421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latin typeface="Comic Sans MS" pitchFamily="66" charset="0"/>
                <a:cs typeface="Calibri" pitchFamily="34" charset="0"/>
              </a:rPr>
              <a:t>The Magic of Bird Flight</a:t>
            </a:r>
            <a:endParaRPr lang="en-US" sz="3600" b="0" dirty="0"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pic>
        <p:nvPicPr>
          <p:cNvPr id="3" name="David Lentink, “The Magic of Bird Flight”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3716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3259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Two Types of Lift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Bernoullian or induced lift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Newtonian or dynamic lift</a:t>
            </a: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s://image.shutterstock.com/z/stock-vector-airplane-lift-wing-2380980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7"/>
          <a:stretch/>
        </p:blipFill>
        <p:spPr bwMode="auto">
          <a:xfrm>
            <a:off x="1625728" y="2915389"/>
            <a:ext cx="5892544" cy="309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Bernoullian Lift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>
            <a:normAutofit lnSpcReduction="10000"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Scientist Daniel Bernoulli discovered a relationship between pressure and fluids in motion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a fluid moves faster the pressure drops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Wings are designed to make air flow faster over their tops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pressure drops and the wings move upward</a:t>
            </a: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1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Newtonian Lift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5942868" cy="429736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Sir Isaac Newton formulated three laws of motion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Third law states, “For every action, there is an equal and opposite reaction”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When the wing of the plane is angled up against the wind, the action of the wind causes a reaction by the wing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reaction provides some additional lift</a:t>
            </a: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ekelmereit\Dropbox\Erin's Files\Highera\Clients\C2 Technologies\AS100\Chapter 1\Chapter 1 Lesson 1\PPT\Images\shutterstock_818424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0"/>
            <a:ext cx="2490187" cy="312272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71174177"/>
              </p:ext>
            </p:extLst>
          </p:nvPr>
        </p:nvGraphicFramePr>
        <p:xfrm>
          <a:off x="5486400" y="2824161"/>
          <a:ext cx="3441700" cy="369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two phases of bird flight?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2871053"/>
            <a:ext cx="5010150" cy="308610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Ground and lift 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Speed and lift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Ground and Speed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Flapping and Speed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AS100-C1L1:LQ7</a:t>
            </a:r>
          </a:p>
          <a:p>
            <a:endParaRPr lang="en-US" dirty="0"/>
          </a:p>
        </p:txBody>
      </p:sp>
      <p:sp>
        <p:nvSpPr>
          <p:cNvPr id="9" name="CAI1"/>
          <p:cNvSpPr/>
          <p:nvPr>
            <p:custDataLst>
              <p:tags r:id="rId4"/>
            </p:custDataLst>
          </p:nvPr>
        </p:nvSpPr>
        <p:spPr>
          <a:xfrm rot="10800000">
            <a:off x="304800" y="2895600"/>
            <a:ext cx="362536" cy="398463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3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4348543"/>
              </p:ext>
            </p:extLst>
          </p:nvPr>
        </p:nvGraphicFramePr>
        <p:xfrm>
          <a:off x="5486400" y="2824161"/>
          <a:ext cx="3441700" cy="369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phenomenon is known as the Bernoullian lift?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2871053"/>
            <a:ext cx="5010150" cy="3086100"/>
          </a:xfrm>
        </p:spPr>
        <p:txBody>
          <a:bodyPr>
            <a:normAutofit fontScale="70000" lnSpcReduction="20000"/>
          </a:bodyPr>
          <a:lstStyle/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The air flow over the top of the wing causing the pressure to drop and the wings to move upward 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For every action, there is an equal and opposite reaction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The additional lift noticed when a pilot angles the wing of the plane up against an oncoming wind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There is no relationship between pressure and fluids in motion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AS100-C1L1:LQ8</a:t>
            </a:r>
          </a:p>
          <a:p>
            <a:endParaRPr lang="en-US" dirty="0"/>
          </a:p>
        </p:txBody>
      </p:sp>
      <p:sp>
        <p:nvSpPr>
          <p:cNvPr id="9" name="CAI1"/>
          <p:cNvSpPr/>
          <p:nvPr>
            <p:custDataLst>
              <p:tags r:id="rId4"/>
            </p:custDataLst>
          </p:nvPr>
        </p:nvSpPr>
        <p:spPr>
          <a:xfrm rot="10800000">
            <a:off x="298320" y="2801937"/>
            <a:ext cx="362536" cy="398463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8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latin typeface="Comic Sans MS" pitchFamily="66" charset="0"/>
                <a:cs typeface="Calibri" pitchFamily="34" charset="0"/>
              </a:rPr>
              <a:t>Activity 4: Is Bernoulli’s Principle Worth Two Cents? </a:t>
            </a:r>
            <a:endParaRPr lang="en-US" sz="3600" b="0" dirty="0"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620000" cy="444976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Follow the instructions to create an airfoil out of a piece of file folder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Make it “fly” with a source of high velocity wind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</p:spTree>
    <p:extLst>
      <p:ext uri="{BB962C8B-B14F-4D97-AF65-F5344CB8AC3E}">
        <p14:creationId xmlns:p14="http://schemas.microsoft.com/office/powerpoint/2010/main" val="297841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of the following demonstrates dynamic lift?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28650" y="2871053"/>
            <a:ext cx="5010150" cy="3086100"/>
          </a:xfrm>
        </p:spPr>
        <p:txBody>
          <a:bodyPr>
            <a:normAutofit fontScale="62500" lnSpcReduction="20000"/>
          </a:bodyPr>
          <a:lstStyle/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The pilot angles the wings of the plane up against the wind causing lift 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The pilot angles the wings to make air flow faster over the top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The pilot maintains constant pressure on the wings not letting the pressure drop</a:t>
            </a:r>
          </a:p>
          <a:p>
            <a:pPr marL="742950" indent="-742950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The pilot angles the wings of the plane down with the wind causing lift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AS100-C1L1:LQ2</a:t>
            </a:r>
          </a:p>
          <a:p>
            <a:endParaRPr lang="en-US" dirty="0"/>
          </a:p>
        </p:txBody>
      </p:sp>
      <p:sp>
        <p:nvSpPr>
          <p:cNvPr id="9" name="CAI1"/>
          <p:cNvSpPr/>
          <p:nvPr>
            <p:custDataLst>
              <p:tags r:id="rId3"/>
            </p:custDataLst>
          </p:nvPr>
        </p:nvSpPr>
        <p:spPr>
          <a:xfrm rot="10800000">
            <a:off x="381000" y="2819400"/>
            <a:ext cx="362536" cy="398463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8" name="TPChart">
            <a:extLst>
              <a:ext uri="{FF2B5EF4-FFF2-40B4-BE49-F238E27FC236}">
                <a16:creationId xmlns:a16="http://schemas.microsoft.com/office/drawing/2014/main" id="{8DE9DE75-FC1F-447D-9486-E21C286B3C8A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41744632"/>
              </p:ext>
            </p:extLst>
          </p:nvPr>
        </p:nvGraphicFramePr>
        <p:xfrm>
          <a:off x="5486400" y="2824161"/>
          <a:ext cx="3441700" cy="369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7583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8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Why Ancient Inventors Tried to Mimic Bird Flight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Flapping wings seemed to be what flight was all about at the beginning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 thought feathers might possess some lifting power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people stopped trying to fly as birds it opened the way to success</a:t>
            </a: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ekelmereit\Dropbox\Erin's Files\Highera\Clients\C2 Technologies\AS100\Chapter 1\Chapter 1 Lesson 1\PPT\Images\shutterstock_6961919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57254"/>
            <a:ext cx="2667000" cy="17104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2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962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humans tried to fly in ancient times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Key aviation devices created during ancient times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machines don’t fly the way birds do</a:t>
            </a:r>
          </a:p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pic>
        <p:nvPicPr>
          <p:cNvPr id="8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128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do you think the attempt at early flight impacted modern day flight?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AS100-C1L1:LQ9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0549" y="5274264"/>
            <a:ext cx="5429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8F8F8"/>
                </a:solidFill>
                <a:latin typeface="Calibri" panose="020F0502020204030204"/>
              </a:rPr>
              <a:t>Note to Instructors: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8F8F8"/>
                </a:solidFill>
                <a:latin typeface="Calibri" panose="020F0502020204030204"/>
              </a:rPr>
              <a:t>Click the Show/Hide Response Display Button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33724" y="6076362"/>
            <a:ext cx="342900" cy="381000"/>
            <a:chOff x="4156144" y="6248400"/>
            <a:chExt cx="342900" cy="381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l="14050" r="80335" b="-2564"/>
            <a:stretch/>
          </p:blipFill>
          <p:spPr>
            <a:xfrm>
              <a:off x="4191000" y="6248400"/>
              <a:ext cx="304800" cy="381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156144" y="6253162"/>
              <a:ext cx="342900" cy="3714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u="sng">
                <a:solidFill>
                  <a:prstClr val="white"/>
                </a:solidFill>
              </a:endParaRPr>
            </a:p>
          </p:txBody>
        </p:sp>
      </p:grp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4113" name="ShockwaveFlash2" r:id="rId3" imgW="1143000" imgH="1371600"/>
        </mc:Choice>
        <mc:Fallback>
          <p:control name="ShockwaveFlash2" r:id="rId3" imgW="1143000" imgH="1371600">
            <p:pic>
              <p:nvPicPr>
                <p:cNvPr id="3" name="ShockwaveFlash2"/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791200" y="5081588"/>
                  <a:ext cx="1143000" cy="1371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85597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the most interesting thing you learned in this lesson? Why?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AS100-C1L1:LQ10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0549" y="5274264"/>
            <a:ext cx="5429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8F8F8"/>
                </a:solidFill>
                <a:latin typeface="Calibri" panose="020F0502020204030204"/>
              </a:rPr>
              <a:t>Note to Instructors: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8F8F8"/>
                </a:solidFill>
                <a:latin typeface="Calibri" panose="020F0502020204030204"/>
              </a:rPr>
              <a:t>Click the Show/Hide Response Display Button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33724" y="6076362"/>
            <a:ext cx="342900" cy="381000"/>
            <a:chOff x="4156144" y="6248400"/>
            <a:chExt cx="342900" cy="381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l="14050" r="80335" b="-2564"/>
            <a:stretch/>
          </p:blipFill>
          <p:spPr>
            <a:xfrm>
              <a:off x="4191000" y="6248400"/>
              <a:ext cx="304800" cy="381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156144" y="6253162"/>
              <a:ext cx="342900" cy="3714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u="sng">
                <a:solidFill>
                  <a:prstClr val="white"/>
                </a:solidFill>
              </a:endParaRPr>
            </a:p>
          </p:txBody>
        </p:sp>
      </p:grp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5137" name="ShockwaveFlash2" r:id="rId3" imgW="1143000" imgH="1371600"/>
        </mc:Choice>
        <mc:Fallback>
          <p:control name="ShockwaveFlash2" r:id="rId3" imgW="1143000" imgH="1371600">
            <p:pic>
              <p:nvPicPr>
                <p:cNvPr id="3" name="ShockwaveFlash2"/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791200" y="5081588"/>
                  <a:ext cx="1143000" cy="1371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4041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962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Next….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620000" cy="4373563"/>
          </a:xfrm>
        </p:spPr>
        <p:txBody>
          <a:bodyPr/>
          <a:lstStyle/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Done – ancient flight</a:t>
            </a:r>
          </a:p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Next – the early days of flight</a:t>
            </a:r>
          </a:p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1266" name="Picture 2" descr="C:\Users\ekelmereit\Dropbox\Erin's Files\Highera\Clients\C2 Technologies\AS100\Chapter 1\Chapter 1 Lesson 1\PPT\Images\shutterstock_91612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2" b="96875" l="2072" r="96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98" y="3093813"/>
            <a:ext cx="2432404" cy="33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8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8010725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86700" cy="1325563"/>
          </a:xfrm>
        </p:spPr>
        <p:txBody>
          <a:bodyPr/>
          <a:lstStyle/>
          <a:p>
            <a:r>
              <a:rPr lang="en-US" dirty="0"/>
              <a:t>Team Assignment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14400" y="1714500"/>
            <a:ext cx="7772400" cy="4800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+mj-lt"/>
              <a:buAutoNum type="alphaUcPeriod"/>
            </a:pPr>
            <a:r>
              <a:rPr lang="en-US" sz="3200" dirty="0"/>
              <a:t>Alpha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+mj-lt"/>
              <a:buAutoNum type="alphaUcPeriod"/>
            </a:pPr>
            <a:r>
              <a:rPr lang="en-US" sz="3200" dirty="0"/>
              <a:t>Bravo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+mj-lt"/>
              <a:buAutoNum type="alphaUcPeriod"/>
            </a:pPr>
            <a:r>
              <a:rPr lang="en-US" sz="3200" dirty="0"/>
              <a:t>Charlie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+mj-lt"/>
              <a:buAutoNum type="alphaUcPeriod"/>
            </a:pPr>
            <a:r>
              <a:rPr lang="en-US" sz="3200" dirty="0"/>
              <a:t>Delta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614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act of passing through the air on wings (p. 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Kite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Flight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Glide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Parachute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AS100-C1L1:VQ1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273050" y="40513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02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device intended to slow free fall from an aircraft or another high point (p. 6)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Glider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Rocket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Parachute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Helicopter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AS100-C1L1:VQ2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300990" y="47244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7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light framework covered with paper or cloth, provided with a balancing tail, designed to be flown in the air (p. 6)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Kite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Glider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Ornithopter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Parachute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AS100-C1L1:VQ3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300990" y="32893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905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explosive powder made of potassium nitrate, charcoal, and sulfur, used to shoot projectiles from guns (p. 7)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Rocket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Fireworks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Gunpowder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Rocket fuel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AS100-C1L1:VQ4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300990" y="47244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905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962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Chapter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7620000" cy="4221163"/>
          </a:xfrm>
        </p:spPr>
        <p:txBody>
          <a:bodyPr/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Lesson 1: Ancient Flight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Lesson 2: The Early Days of Flight 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Lesson 3: The Wright Brothers Take Off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Lesson 4: Pioneers of Flight</a:t>
            </a:r>
          </a:p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pic>
        <p:nvPicPr>
          <p:cNvPr id="5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6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large, cylindrical object that moves very fast by forcing burning gases out one end of the tube (p. 7)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Kite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Glider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Rocket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Parachute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AS100-C1L1:VQ5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300990" y="47244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905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Unverified story handed down from earlier times (p. 7)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Myth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Fable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Legend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dirty="0"/>
              <a:t>Fairytale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AS100-C1L1:VQ6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300990" y="47244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4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aircraft that gets its lift from spinning blades (p. 7)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Glider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Rocket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Orinthopter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Helicopter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AS100-C1L1:VQ7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300990" y="54991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4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Designing an aircraft to reduce resistance to motion through the air (p. 8)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Streamlining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Modernizing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Reorganizing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Reforming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AS100-C1L1:VQ8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300990" y="33528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1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light aircraft without an engine, designed to glide after being towed aloft or launched from a catapult (p. 9)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Kite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Glider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Helicopter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Orinthopter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AS100-C1L1:VQ9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300990" y="40386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1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aircraft designed to get its upward and forward motion from flapping wing (p. 9)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Kite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Glider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Helicopter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sv-SE" dirty="0"/>
              <a:t>Orinthopter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AS100-C1L1:VQ10</a:t>
            </a:r>
          </a:p>
          <a:p>
            <a:endParaRPr lang="en-US" dirty="0"/>
          </a:p>
        </p:txBody>
      </p:sp>
      <p:sp>
        <p:nvSpPr>
          <p:cNvPr id="6" name="CAI1"/>
          <p:cNvSpPr/>
          <p:nvPr>
            <p:custDataLst>
              <p:tags r:id="rId3"/>
            </p:custDataLst>
          </p:nvPr>
        </p:nvSpPr>
        <p:spPr>
          <a:xfrm rot="10800000">
            <a:off x="300990" y="5499100"/>
            <a:ext cx="444500" cy="4445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83" y="6389317"/>
            <a:ext cx="438538" cy="438538"/>
          </a:xfrm>
          <a:prstGeom prst="rect">
            <a:avLst/>
          </a:prstGeom>
        </p:spPr>
      </p:pic>
      <p:sp>
        <p:nvSpPr>
          <p:cNvPr id="9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</a:p>
          <a:p>
            <a:pPr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+mj-lt"/>
              <a:buNone/>
            </a:pPr>
            <a:r>
              <a:rPr lang="en-US">
                <a:solidFill>
                  <a:prstClr val="white"/>
                </a:solidFill>
              </a:rPr>
              <a:t>0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1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LeaderBoardTitle"/>
          <p:cNvSpPr>
            <a:spLocks noGrp="1"/>
          </p:cNvSpPr>
          <p:nvPr>
            <p:ph type="title"/>
          </p:nvPr>
        </p:nvSpPr>
        <p:spPr>
          <a:xfrm>
            <a:off x="219808" y="67408"/>
            <a:ext cx="7886700" cy="1325563"/>
          </a:xfrm>
        </p:spPr>
        <p:txBody>
          <a:bodyPr/>
          <a:lstStyle/>
          <a:p>
            <a:r>
              <a:rPr lang="en-US" dirty="0"/>
              <a:t>Leaderboard</a:t>
            </a:r>
          </a:p>
        </p:txBody>
      </p:sp>
      <p:graphicFrame>
        <p:nvGraphicFramePr>
          <p:cNvPr id="4" name="TPLeaderBoard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067775"/>
              </p:ext>
            </p:extLst>
          </p:nvPr>
        </p:nvGraphicFramePr>
        <p:xfrm>
          <a:off x="127000" y="1333500"/>
          <a:ext cx="8890000" cy="5029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Points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Participant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Points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Participant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100527" y="252446"/>
            <a:ext cx="8595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Last</a:t>
            </a:r>
          </a:p>
          <a:p>
            <a:pPr algn="ctr" eaLnBrk="0" hangingPunct="0"/>
            <a:r>
              <a:rPr lang="en-U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Slide</a:t>
            </a: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 rot="16200000">
            <a:off x="7332243" y="403643"/>
            <a:ext cx="685800" cy="651714"/>
          </a:xfrm>
          <a:prstGeom prst="actionButtonRetur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6613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LeaderBoard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159307"/>
              </p:ext>
            </p:extLst>
          </p:nvPr>
        </p:nvGraphicFramePr>
        <p:xfrm>
          <a:off x="127000" y="1333500"/>
          <a:ext cx="8890000" cy="5029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Points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Team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Points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Team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100527" y="252446"/>
            <a:ext cx="8595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Last</a:t>
            </a:r>
          </a:p>
          <a:p>
            <a:pPr algn="ctr" eaLnBrk="0" hangingPunct="0"/>
            <a:r>
              <a:rPr lang="en-U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Slide</a:t>
            </a:r>
          </a:p>
        </p:txBody>
      </p:sp>
      <p:sp>
        <p:nvSpPr>
          <p:cNvPr id="6" name="Action Button: Return 5">
            <a:hlinkClick r:id="" action="ppaction://hlinkshowjump?jump=lastslideviewed" highlightClick="1"/>
          </p:cNvPr>
          <p:cNvSpPr/>
          <p:nvPr/>
        </p:nvSpPr>
        <p:spPr>
          <a:xfrm rot="16200000">
            <a:off x="7332243" y="403643"/>
            <a:ext cx="685800" cy="651714"/>
          </a:xfrm>
          <a:prstGeom prst="actionButtonRetur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TPLeaderBoardTitle"/>
          <p:cNvSpPr txBox="1">
            <a:spLocks/>
          </p:cNvSpPr>
          <p:nvPr/>
        </p:nvSpPr>
        <p:spPr>
          <a:xfrm>
            <a:off x="213827" y="264367"/>
            <a:ext cx="788670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Team Scores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287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LeaderBoard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354755"/>
              </p:ext>
            </p:extLst>
          </p:nvPr>
        </p:nvGraphicFramePr>
        <p:xfrm>
          <a:off x="127000" y="1333500"/>
          <a:ext cx="8890000" cy="5029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Points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/>
                        <a:t>Team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Participant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100527" y="252446"/>
            <a:ext cx="8595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Last</a:t>
            </a:r>
          </a:p>
          <a:p>
            <a:pPr algn="ctr" eaLnBrk="0" hangingPunct="0"/>
            <a:r>
              <a:rPr lang="en-U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Slide</a:t>
            </a:r>
          </a:p>
        </p:txBody>
      </p:sp>
      <p:sp>
        <p:nvSpPr>
          <p:cNvPr id="6" name="Action Button: Return 5">
            <a:hlinkClick r:id="" action="ppaction://hlinkshowjump?jump=lastslideviewed" highlightClick="1"/>
          </p:cNvPr>
          <p:cNvSpPr/>
          <p:nvPr/>
        </p:nvSpPr>
        <p:spPr>
          <a:xfrm rot="16200000">
            <a:off x="7332243" y="403643"/>
            <a:ext cx="685800" cy="651714"/>
          </a:xfrm>
          <a:prstGeom prst="actionButtonRetur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TPLeaderBoardTitle"/>
          <p:cNvSpPr>
            <a:spLocks noGrp="1"/>
          </p:cNvSpPr>
          <p:nvPr>
            <p:ph type="title"/>
          </p:nvPr>
        </p:nvSpPr>
        <p:spPr>
          <a:xfrm>
            <a:off x="213827" y="264367"/>
            <a:ext cx="7886700" cy="930275"/>
          </a:xfrm>
        </p:spPr>
        <p:txBody>
          <a:bodyPr/>
          <a:lstStyle/>
          <a:p>
            <a:r>
              <a:rPr lang="en-US" dirty="0"/>
              <a:t>Team MVP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5320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2446"/>
            <a:ext cx="7886700" cy="7381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Whiteboard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8378820" y="17585"/>
            <a:ext cx="750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Last</a:t>
            </a:r>
          </a:p>
          <a:p>
            <a:pPr algn="ctr" eaLnBrk="0" hangingPunct="0"/>
            <a:r>
              <a:rPr lang="en-US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Slide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</p:cNvPr>
          <p:cNvSpPr/>
          <p:nvPr/>
        </p:nvSpPr>
        <p:spPr>
          <a:xfrm rot="16200000">
            <a:off x="7710063" y="102626"/>
            <a:ext cx="685800" cy="651714"/>
          </a:xfrm>
          <a:prstGeom prst="actionButtonRetur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0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962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Lesson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humans tried to fly in ancient times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Key aviation devices created during ancient times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machines don’t fly the way birds do</a:t>
            </a:r>
          </a:p>
          <a:p>
            <a:pPr marL="609600" indent="-609600">
              <a:spcBef>
                <a:spcPts val="20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pic>
        <p:nvPicPr>
          <p:cNvPr id="8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397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365125"/>
            <a:ext cx="8610600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8F8F8"/>
                </a:solidFill>
                <a:latin typeface="Calibri" panose="020F0502020204030204" pitchFamily="34" charset="0"/>
              </a:rPr>
              <a:t>Vocabulary Questions Slide Index (Part 1 of 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289" y="2377749"/>
            <a:ext cx="8839200" cy="43755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8F8F8"/>
                </a:solidFill>
                <a:latin typeface="Calibri" panose="020F0502020204030204"/>
                <a:hlinkClick r:id="rId3" action="ppaction://hlinksldjump"/>
              </a:rPr>
              <a:t>The act of passing through the air on wings </a:t>
            </a:r>
            <a:endParaRPr lang="en-US" sz="2000" dirty="0">
              <a:solidFill>
                <a:srgbClr val="F8F8F8"/>
              </a:solidFill>
              <a:latin typeface="Calibri" panose="020F0502020204030204"/>
            </a:endParaRPr>
          </a:p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8F8F8"/>
                </a:solidFill>
                <a:latin typeface="Calibri" panose="020F0502020204030204"/>
                <a:hlinkClick r:id="rId4" action="ppaction://hlinksldjump"/>
              </a:rPr>
              <a:t>A device intended to slow free fall from an aircraft or another high point </a:t>
            </a:r>
            <a:endParaRPr lang="en-US" sz="2000" dirty="0">
              <a:solidFill>
                <a:srgbClr val="F8F8F8"/>
              </a:solidFill>
              <a:latin typeface="Calibri" panose="020F0502020204030204"/>
            </a:endParaRPr>
          </a:p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8F8F8"/>
                </a:solidFill>
                <a:latin typeface="Calibri" panose="020F0502020204030204"/>
                <a:hlinkClick r:id="rId5" action="ppaction://hlinksldjump"/>
              </a:rPr>
              <a:t>A light framework covered with paper or cloth, provided with a balancing tail, designed to be flown in the air </a:t>
            </a:r>
            <a:endParaRPr lang="en-US" sz="2000" dirty="0">
              <a:solidFill>
                <a:srgbClr val="F8F8F8"/>
              </a:solidFill>
              <a:latin typeface="Calibri" panose="020F0502020204030204"/>
            </a:endParaRPr>
          </a:p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8F8F8"/>
                </a:solidFill>
                <a:latin typeface="Calibri" panose="020F0502020204030204"/>
                <a:hlinkClick r:id="rId6" action="ppaction://hlinksldjump"/>
              </a:rPr>
              <a:t>An explosive powder made of potassium nitrate, charcoal, and sulfur, used to shoot projectiles from guns </a:t>
            </a:r>
            <a:endParaRPr lang="en-US" sz="2000" dirty="0">
              <a:solidFill>
                <a:srgbClr val="F8F8F8"/>
              </a:solidFill>
              <a:latin typeface="Calibri" panose="020F0502020204030204"/>
            </a:endParaRPr>
          </a:p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8F8F8"/>
                </a:solidFill>
                <a:latin typeface="Calibri" panose="020F0502020204030204"/>
                <a:hlinkClick r:id="rId7" action="ppaction://hlinksldjump"/>
              </a:rPr>
              <a:t>A large, cylindrical object that moves very fast by forcing burning gases out one end of the tube </a:t>
            </a:r>
            <a:endParaRPr lang="en-US" sz="2000" dirty="0">
              <a:solidFill>
                <a:srgbClr val="F8F8F8"/>
              </a:solidFill>
              <a:latin typeface="Calibri" panose="020F0502020204030204"/>
            </a:endParaRPr>
          </a:p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</a:pPr>
            <a:endParaRPr lang="en-US" sz="2000" dirty="0">
              <a:solidFill>
                <a:srgbClr val="F8F8F8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0175" y="1730274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i="1" dirty="0">
                <a:solidFill>
                  <a:srgbClr val="F8F8F8"/>
                </a:solidFill>
                <a:latin typeface="Calibri" panose="020F0502020204030204"/>
              </a:rPr>
              <a:t>Click any link below to go directly to polling that question.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1738" y="6398135"/>
            <a:ext cx="4170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F8F8F8"/>
                </a:solidFill>
                <a:latin typeface="Calibri" panose="020F0502020204030204"/>
              </a:rPr>
              <a:t>Click here to return to this index. </a:t>
            </a:r>
          </a:p>
        </p:txBody>
      </p:sp>
      <p:sp>
        <p:nvSpPr>
          <p:cNvPr id="9" name="Left Arrow 8"/>
          <p:cNvSpPr/>
          <p:nvPr/>
        </p:nvSpPr>
        <p:spPr bwMode="auto">
          <a:xfrm>
            <a:off x="2144483" y="6532642"/>
            <a:ext cx="1066800" cy="250958"/>
          </a:xfrm>
          <a:prstGeom prst="leftArrow">
            <a:avLst/>
          </a:prstGeom>
          <a:solidFill>
            <a:srgbClr val="E0E0E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E0E0E0"/>
              </a:solidFill>
              <a:latin typeface="Arial" charset="0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419462"/>
            <a:ext cx="438538" cy="43853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9125" y="5972175"/>
            <a:ext cx="9048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2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365125"/>
            <a:ext cx="8610600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8F8F8"/>
                </a:solidFill>
                <a:latin typeface="Calibri" panose="020F0502020204030204" pitchFamily="34" charset="0"/>
              </a:rPr>
              <a:t>Vocabulary Questions Slide Index</a:t>
            </a:r>
            <a:br>
              <a:rPr lang="en-US" dirty="0">
                <a:solidFill>
                  <a:srgbClr val="F8F8F8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F8F8F8"/>
                </a:solidFill>
                <a:latin typeface="Calibri" panose="020F0502020204030204" pitchFamily="34" charset="0"/>
              </a:rPr>
              <a:t>(Part 2 of 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289" y="2460811"/>
            <a:ext cx="8839200" cy="39113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 startAt="6"/>
            </a:pPr>
            <a:r>
              <a:rPr lang="en-US" sz="2300" dirty="0">
                <a:solidFill>
                  <a:srgbClr val="F8F8F8"/>
                </a:solidFill>
                <a:latin typeface="Calibri" panose="020F0502020204030204"/>
                <a:hlinkClick r:id="rId3" action="ppaction://hlinksldjump"/>
              </a:rPr>
              <a:t>Unverified story handed down from earlier times </a:t>
            </a:r>
            <a:endParaRPr lang="en-US" sz="2300" dirty="0">
              <a:solidFill>
                <a:srgbClr val="F8F8F8"/>
              </a:solidFill>
              <a:latin typeface="Calibri" panose="020F0502020204030204"/>
            </a:endParaRPr>
          </a:p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 startAt="6"/>
            </a:pPr>
            <a:r>
              <a:rPr lang="en-US" sz="2300" dirty="0">
                <a:solidFill>
                  <a:srgbClr val="F8F8F8"/>
                </a:solidFill>
                <a:latin typeface="Calibri" panose="020F0502020204030204"/>
                <a:hlinkClick r:id="rId4" action="ppaction://hlinksldjump"/>
              </a:rPr>
              <a:t>An aircraft that gets its lift from spinning blades </a:t>
            </a:r>
            <a:endParaRPr lang="en-US" sz="2300" dirty="0">
              <a:solidFill>
                <a:srgbClr val="F8F8F8"/>
              </a:solidFill>
              <a:latin typeface="Calibri" panose="020F0502020204030204"/>
            </a:endParaRPr>
          </a:p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 startAt="6"/>
            </a:pPr>
            <a:r>
              <a:rPr lang="en-US" sz="2300" dirty="0">
                <a:solidFill>
                  <a:srgbClr val="F8F8F8"/>
                </a:solidFill>
                <a:latin typeface="Calibri" panose="020F0502020204030204"/>
                <a:hlinkClick r:id="rId5" action="ppaction://hlinksldjump"/>
              </a:rPr>
              <a:t>Designing an aircraft to reduce resistance to motion through the air</a:t>
            </a:r>
            <a:r>
              <a:rPr lang="en-US" sz="2300" dirty="0">
                <a:solidFill>
                  <a:srgbClr val="F8F8F8"/>
                </a:solidFill>
                <a:latin typeface="Calibri" panose="020F0502020204030204"/>
              </a:rPr>
              <a:t> </a:t>
            </a:r>
          </a:p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 startAt="6"/>
            </a:pPr>
            <a:r>
              <a:rPr lang="en-US" sz="2300" dirty="0">
                <a:solidFill>
                  <a:srgbClr val="F8F8F8"/>
                </a:solidFill>
                <a:latin typeface="Calibri" panose="020F0502020204030204"/>
                <a:hlinkClick r:id="rId6" action="ppaction://hlinksldjump"/>
              </a:rPr>
              <a:t>A light aircraft without an engine, designed to glide after being towed aloft or launched from a catapult </a:t>
            </a:r>
            <a:endParaRPr lang="en-US" sz="2300" dirty="0">
              <a:solidFill>
                <a:srgbClr val="F8F8F8"/>
              </a:solidFill>
              <a:latin typeface="Calibri" panose="020F0502020204030204"/>
            </a:endParaRPr>
          </a:p>
          <a:p>
            <a:pPr marL="514350" indent="-514350" eaLnBrk="0" hangingPunct="0">
              <a:lnSpc>
                <a:spcPct val="150000"/>
              </a:lnSpc>
              <a:spcAft>
                <a:spcPts val="200"/>
              </a:spcAft>
              <a:buFont typeface="+mj-lt"/>
              <a:buAutoNum type="arabicPeriod" startAt="6"/>
            </a:pPr>
            <a:r>
              <a:rPr lang="en-US" sz="2300" dirty="0">
                <a:solidFill>
                  <a:srgbClr val="F8F8F8"/>
                </a:solidFill>
                <a:latin typeface="Calibri" panose="020F0502020204030204"/>
                <a:hlinkClick r:id="rId7" action="ppaction://hlinksldjump"/>
              </a:rPr>
              <a:t>An aircraft designed to get its upward and forward motion from flapping wing </a:t>
            </a:r>
            <a:endParaRPr lang="en-US" sz="2300" dirty="0">
              <a:solidFill>
                <a:srgbClr val="F8F8F8"/>
              </a:solidFill>
              <a:latin typeface="Calibri" panose="020F0502020204030204"/>
              <a:hlinkClick r:id="" action="ppaction://noactio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0175" y="1730274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i="1" dirty="0">
                <a:solidFill>
                  <a:srgbClr val="F8F8F8"/>
                </a:solidFill>
                <a:latin typeface="Calibri" panose="020F0502020204030204"/>
              </a:rPr>
              <a:t>Click any link below to go directly to polling that question.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1738" y="6398135"/>
            <a:ext cx="4170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F8F8F8"/>
                </a:solidFill>
                <a:latin typeface="Calibri" panose="020F0502020204030204"/>
              </a:rPr>
              <a:t>Click here to return to this index. </a:t>
            </a:r>
          </a:p>
        </p:txBody>
      </p:sp>
      <p:sp>
        <p:nvSpPr>
          <p:cNvPr id="9" name="Left Arrow 8"/>
          <p:cNvSpPr/>
          <p:nvPr/>
        </p:nvSpPr>
        <p:spPr bwMode="auto">
          <a:xfrm>
            <a:off x="2144483" y="6532642"/>
            <a:ext cx="1066800" cy="250958"/>
          </a:xfrm>
          <a:prstGeom prst="leftArrow">
            <a:avLst/>
          </a:prstGeom>
          <a:solidFill>
            <a:srgbClr val="E0E0E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E0E0E0"/>
              </a:solidFill>
              <a:latin typeface="Arial" charset="0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419462"/>
            <a:ext cx="438538" cy="43853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9125" y="5972175"/>
            <a:ext cx="9048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3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00200" y="490126"/>
            <a:ext cx="6400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Calibri" pitchFamily="34" charset="0"/>
              </a:rPr>
              <a:t>Quick Write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676400"/>
            <a:ext cx="71628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17780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</a:rPr>
              <a:t>Why do you think the idea of flight is so appealing to people? Does it appeal to you? Why? </a:t>
            </a:r>
          </a:p>
          <a:p>
            <a:pPr marL="0" indent="0" algn="ctr" defTabSz="177800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2800" i="1" dirty="0">
              <a:solidFill>
                <a:srgbClr val="FFFFFF"/>
              </a:solidFill>
              <a:latin typeface="Comic Sans MS" pitchFamily="66" charset="0"/>
              <a:cs typeface="Times New Roman" pitchFamily="18" charset="0"/>
            </a:endParaRPr>
          </a:p>
          <a:p>
            <a:pPr marL="0" indent="0" algn="ctr" defTabSz="177800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2800" i="1" dirty="0">
              <a:solidFill>
                <a:srgbClr val="FFFFFF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(Note to teacher: Click the Show/Hide Response Display Button)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6100" y="6476398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00550" y="6076362"/>
            <a:ext cx="342900" cy="381000"/>
            <a:chOff x="4156144" y="6248400"/>
            <a:chExt cx="342900" cy="381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4050" r="80335" b="-2564"/>
            <a:stretch/>
          </p:blipFill>
          <p:spPr>
            <a:xfrm>
              <a:off x="4191000" y="6248400"/>
              <a:ext cx="304800" cy="381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156144" y="6253162"/>
              <a:ext cx="342900" cy="3714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62" b="89885" l="1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79" y="4176101"/>
            <a:ext cx="2279842" cy="185859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89" name="ShockwaveFlash2" r:id="rId2" imgW="1130400" imgH="1295280"/>
        </mc:Choice>
        <mc:Fallback>
          <p:control name="ShockwaveFlash2" r:id="rId2" imgW="1130400" imgH="1295280">
            <p:pic>
              <p:nvPicPr>
                <p:cNvPr id="4" name="ShockwaveFlash2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708900" y="5105400"/>
                  <a:ext cx="1130300" cy="1295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766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57168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0" dirty="0">
                <a:latin typeface="Comic Sans MS" pitchFamily="66" charset="0"/>
                <a:cs typeface="Calibri" pitchFamily="34" charset="0"/>
              </a:rPr>
              <a:t>How Humans Tried to Fly in Ancient Times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620000" cy="4297363"/>
          </a:xfrm>
        </p:spPr>
        <p:txBody>
          <a:bodyPr/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 dreamed of taking flight for thousands of years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first stories of flight attempts include strange details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Early inventors made hard landings, resulting in injury or death</a:t>
            </a: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Chapter 1, 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268" y="6395020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courtesy of Shutterstock </a:t>
            </a:r>
          </a:p>
        </p:txBody>
      </p:sp>
      <p:pic>
        <p:nvPicPr>
          <p:cNvPr id="10" name="Picture 2" descr="C:\Users\ekelmereit\Dropbox\Erin's Files\Highera\Clients\C2 Technologies\AS100\PPT Template\shutterstock_403487053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967" l="15890" r="95189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b="51792"/>
          <a:stretch/>
        </p:blipFill>
        <p:spPr bwMode="auto">
          <a:xfrm rot="420000">
            <a:off x="7507386" y="226926"/>
            <a:ext cx="1553963" cy="7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kelmereit\Dropbox\Erin's Files\Highera\Clients\C2 Technologies\AS100\PPT Template\shutterstock_29822199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1" b="89831" l="9910" r="94852">
                        <a14:foregroundMark x1="51094" y1="59887" x2="51094" y2="59887"/>
                        <a14:foregroundMark x1="53153" y1="58380" x2="53153" y2="58380"/>
                        <a14:backgroundMark x1="47876" y1="33522" x2="47876" y2="33522"/>
                        <a14:backgroundMark x1="47233" y1="35782" x2="47233" y2="35782"/>
                        <a14:backgroundMark x1="54698" y1="58757" x2="54698" y2="58757"/>
                        <a14:backgroundMark x1="52124" y1="49153" x2="52124" y2="49153"/>
                        <a14:backgroundMark x1="49550" y1="49153" x2="49550" y2="49153"/>
                        <a14:backgroundMark x1="48649" y1="50847" x2="48649" y2="50847"/>
                        <a14:backgroundMark x1="48520" y1="48588" x2="48520" y2="48588"/>
                        <a14:backgroundMark x1="40283" y1="54991" x2="40283" y2="54991"/>
                        <a14:backgroundMark x1="37194" y1="52731" x2="37194" y2="52731"/>
                        <a14:backgroundMark x1="69369" y1="59510" x2="69369" y2="59510"/>
                        <a14:backgroundMark x1="52767" y1="59887" x2="52767" y2="59887"/>
                        <a14:backgroundMark x1="50450" y1="57627" x2="50450" y2="57627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19" y="283959"/>
            <a:ext cx="1591519" cy="1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317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56" b="89994" l="7559" r="93521">
                        <a14:foregroundMark x1="52106" y1="44754" x2="52106" y2="44754"/>
                        <a14:foregroundMark x1="59881" y1="49666" x2="59881" y2="49666"/>
                        <a14:foregroundMark x1="69060" y1="41601" x2="69060" y2="41601"/>
                        <a14:foregroundMark x1="41361" y1="49181" x2="41361" y2="49181"/>
                        <a14:foregroundMark x1="32073" y1="40631" x2="32073" y2="4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61" y="4038601"/>
            <a:ext cx="2645880" cy="2356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62448122-92d8-4a1c-a51a-291c79ae88ef"/>
  <p:tag name="TPVERSION" val="6"/>
  <p:tag name="TPFULLVERSION" val="7.5.8.4"/>
  <p:tag name="PPTVERSION" val="16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LABELFORMAT" val="1"/>
  <p:tag name="NUMBERFORMAT" val="3"/>
  <p:tag name="COLORTYPE" val="SCHEM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1271AD020A4C41F7B24B784770089A9B&lt;/guid&gt;&#10;        &lt;description /&gt;&#10;        &lt;date&gt;5/20/2015 12:48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51F0391E33B409CA3DB95005FF97508&lt;/guid&gt;&#10;            &lt;repollguid&gt;F2742780423E4836B1A89D0EEE3FF421&lt;/repollguid&gt;&#10;            &lt;sourceid&gt;BC7A472ACF8442D8A950F61753EDE7AE&lt;/sourceid&gt;&#10;            &lt;questiontext&gt;How can you be clear when you communicat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7DB3CA6A9B124B16BCAB4F2FFF842087&lt;/guid&gt;&#10;                    &lt;answertext&gt;Ask the receiver if you’ve communicated clearly&lt;/answertext&gt;&#10;                    &lt;valuetype&gt;-1&lt;/valuetype&gt;&#10;                &lt;/answer&gt;&#10;                &lt;answer&gt;&#10;                    &lt;guid&gt;9F1AE3394DBD48699EAD141507B65FF9&lt;/guid&gt;&#10;                    &lt;answertext&gt;Provide vague information when you communicate&lt;/answertext&gt;&#10;                    &lt;valuetype&gt;-1&lt;/valuetype&gt;&#10;                &lt;/answer&gt;&#10;                &lt;answer&gt;&#10;                    &lt;guid&gt;0E64BED38B3E4002AEEFA1C51301DC70&lt;/guid&gt;&#10;                    &lt;answertext&gt;Encode the message you are trying to communicate&lt;/answertext&gt;&#10;                    &lt;valuetype&gt;-1&lt;/valuetype&gt;&#10;                &lt;/answer&gt;&#10;                &lt;answer&gt;&#10;                    &lt;guid&gt;668A533B1EDB44F4AAB1984191DC309C&lt;/guid&gt;&#10;                    &lt;answertext&gt;Understand your audience and how they will react to your message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3"/>
  <p:tag name="LABELFORMAT" val="1"/>
  <p:tag name="COLORTYPE" val="SCHEM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1271AD020A4C41F7B24B784770089A9B&lt;/guid&gt;&#10;        &lt;description /&gt;&#10;        &lt;date&gt;5/20/2015 12:48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38AFED737604D29B4D21F54200BEA73&lt;/guid&gt;&#10;            &lt;repollguid&gt;F2742780423E4836B1A89D0EEE3FF421&lt;/repollguid&gt;&#10;            &lt;sourceid&gt;BC7A472ACF8442D8A950F61753EDE7AE&lt;/sourceid&gt;&#10;            &lt;questiontext&gt;Which of the following is an example of external nois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7DB3CA6A9B124B16BCAB4F2FFF842087&lt;/guid&gt;&#10;                    &lt;answertext&gt;Anxiety&lt;/answertext&gt;&#10;                    &lt;valuetype&gt;-1&lt;/valuetype&gt;&#10;                &lt;/answer&gt;&#10;                &lt;answer&gt;&#10;                    &lt;guid&gt;9F1AE3394DBD48699EAD141507B65FF9&lt;/guid&gt;&#10;                    &lt;answertext&gt;Hunger&lt;/answertext&gt;&#10;                    &lt;valuetype&gt;-1&lt;/valuetype&gt;&#10;                &lt;/answer&gt;&#10;                &lt;answer&gt;&#10;                    &lt;guid&gt;0E64BED38B3E4002AEEFA1C51301DC70&lt;/guid&gt;&#10;                    &lt;answertext&gt;Phone ringing&lt;/answertext&gt;&#10;                    &lt;valuetype&gt;1&lt;/valuetype&gt;&#10;                &lt;/answer&gt;&#10;                &lt;answer&gt;&#10;                    &lt;guid&gt;668A533B1EDB44F4AAB1984191DC309C&lt;/guid&gt;&#10;                    &lt;answertext&gt;Daydreaming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LABELFORMAT" val="1"/>
  <p:tag name="NUMBERFORMAT" val="3"/>
  <p:tag name="COLORTYPE" val="SCHEM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False"/>
  <p:tag name="LIVECHARTING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60A25BE4C3B474EABCEB47066AAE82E&lt;/guid&gt;&#10;            &lt;repollguid&gt;6E5EF31D0F0F4178901386BDC1CCC3E2&lt;/repollguid&gt;&#10;            &lt;sourceid&gt;C8750D04BAFE4E8DA07CF3B2D43283D6&lt;/sourceid&gt;&#10;            &lt;questiontext&gt;How much information do you already know about this topic area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127F7AB4ABC74E2FA8CBA4F26AEF90CB&lt;/guid&gt;&#10;                    &lt;answertext&gt;Expert – I have done a lot of learning in this area already.&lt;/answertext&gt;&#10;                    &lt;valuetype&gt;0&lt;/valuetype&gt;&#10;                &lt;/answer&gt;&#10;                &lt;answer&gt;&#10;                    &lt;guid&gt;0878AB43BD9143E594CF8B55BCA84945&lt;/guid&gt;&#10;                    &lt;answertext&gt;Above average – I have learned some information about this topic.&lt;/answertext&gt;&#10;                    &lt;valuetype&gt;0&lt;/valuetype&gt;&#10;                &lt;/answer&gt;&#10;                &lt;answer&gt;&#10;                    &lt;guid&gt;D4085FBA071C4C7BAD6807D488489097&lt;/guid&gt;&#10;                    &lt;answertext&gt;Moderate – I know a little about this topic.&lt;/answertext&gt;&#10;                    &lt;valuetype&gt;0&lt;/valuetype&gt;&#10;                &lt;/answer&gt;&#10;                &lt;answer&gt;&#10;                    &lt;guid&gt;D7FFFFBACA35454FAE873D65877654EB&lt;/guid&gt;&#10;                    &lt;answertext&gt;Rookie – I am a blank slate…but ready to learn!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1271AD020A4C41F7B24B784770089A9B&lt;/guid&gt;&#10;        &lt;description /&gt;&#10;        &lt;date&gt;5/20/2015 12:48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C34BCA239AA4C73B846F441B8FDB1DF&lt;/guid&gt;&#10;            &lt;repollguid&gt;F2742780423E4836B1A89D0EEE3FF421&lt;/repollguid&gt;&#10;            &lt;sourceid&gt;BC7A472ACF8442D8A950F61753EDE7AE&lt;/sourceid&gt;&#10;            &lt;questiontext&gt;Which type of message simply tells the receiver something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7DB3CA6A9B124B16BCAB4F2FFF842087&lt;/guid&gt;&#10;                    &lt;answertext&gt;Concrete message&lt;/answertext&gt;&#10;                    &lt;valuetype&gt;1&lt;/valuetype&gt;&#10;                &lt;/answer&gt;&#10;                &lt;answer&gt;&#10;                    &lt;guid&gt;9F1AE3394DBD48699EAD141507B65FF9&lt;/guid&gt;&#10;                    &lt;answertext&gt;Simple message&lt;/answertext&gt;&#10;                    &lt;valuetype&gt;-1&lt;/valuetype&gt;&#10;                &lt;/answer&gt;&#10;                &lt;answer&gt;&#10;                    &lt;guid&gt;0E64BED38B3E4002AEEFA1C51301DC70&lt;/guid&gt;&#10;                    &lt;answertext&gt;Information-only message&lt;/answertext&gt;&#10;                    &lt;valuetype&gt;-1&lt;/valuetype&gt;&#10;                &lt;/answer&gt;&#10;                &lt;answer&gt;&#10;                    &lt;guid&gt;668A533B1EDB44F4AAB1984191DC309C&lt;/guid&gt;&#10;                    &lt;answertext&gt;Action-and-information message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LABELFORMAT" val="1"/>
  <p:tag name="NUMBERFORMAT" val="3"/>
  <p:tag name="COLORTYPE" val="SCHEM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1271AD020A4C41F7B24B784770089A9B&lt;/guid&gt;&#10;        &lt;description /&gt;&#10;        &lt;date&gt;5/20/2015 12:48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3AE16EE39F464CE184AA81F82E192951&lt;/guid&gt;&#10;            &lt;repollguid&gt;F2742780423E4836B1A89D0EEE3FF421&lt;/repollguid&gt;&#10;            &lt;sourceid&gt;BC7A472ACF8442D8A950F61753EDE7AE&lt;/sourceid&gt;&#10;            &lt;questiontext&gt;What is it called when a sender controls the quality of their messages and how they respond to the receiver’s feedback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7DB3CA6A9B124B16BCAB4F2FFF842087&lt;/guid&gt;&#10;                    &lt;answertext&gt;Communication&lt;/answertext&gt;&#10;                    &lt;valuetype&gt;1&lt;/valuetype&gt;&#10;                &lt;/answer&gt;&#10;                &lt;answer&gt;&#10;                    &lt;guid&gt;9F1AE3394DBD48699EAD141507B65FF9&lt;/guid&gt;&#10;                    &lt;answertext&gt;Feedback loop&lt;/answertext&gt;&#10;                    &lt;valuetype&gt;-1&lt;/valuetype&gt;&#10;                &lt;/answer&gt;&#10;                &lt;answer&gt;&#10;                    &lt;guid&gt;0E64BED38B3E4002AEEFA1C51301DC70&lt;/guid&gt;&#10;                    &lt;answertext&gt;Sender-receiver loop&lt;/answertext&gt;&#10;                    &lt;valuetype&gt;-1&lt;/valuetype&gt;&#10;                &lt;/answer&gt;&#10;                &lt;answer&gt;&#10;                    &lt;guid&gt;668A533B1EDB44F4AAB1984191DC309C&lt;/guid&gt;&#10;                    &lt;answertext&gt;Encoding-channeling-decoding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LABELFORMAT" val="1"/>
  <p:tag name="NUMBERFORMAT" val="3"/>
  <p:tag name="COLORTYPE" val="SCHEM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1271AD020A4C41F7B24B784770089A9B&lt;/guid&gt;&#10;        &lt;description /&gt;&#10;        &lt;date&gt;5/20/2015 12:48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CE1F57FEA73474398BD66EF7E65D99C&lt;/guid&gt;&#10;            &lt;repollguid&gt;F2742780423E4836B1A89D0EEE3FF421&lt;/repollguid&gt;&#10;            &lt;sourceid&gt;BC7A472ACF8442D8A950F61753EDE7AE&lt;/sourceid&gt;&#10;            &lt;questiontext&gt;Which phenomenon is known as the Bernoullian lif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7DB3CA6A9B124B16BCAB4F2FFF842087&lt;/guid&gt;&#10;                    &lt;answertext&gt;Listen actively&lt;/answertext&gt;&#10;                    &lt;valuetype&gt;1&lt;/valuetype&gt;&#10;                &lt;/answer&gt;&#10;                &lt;answer&gt;&#10;                    &lt;guid&gt;9F1AE3394DBD48699EAD141507B65FF9&lt;/guid&gt;&#10;                    &lt;answertext&gt;Penetrate barriers&lt;/answertext&gt;&#10;                    &lt;valuetype&gt;-1&lt;/valuetype&gt;&#10;                &lt;/answer&gt;&#10;                &lt;answer&gt;&#10;                    &lt;guid&gt;0E64BED38B3E4002AEEFA1C51301DC70&lt;/guid&gt;&#10;                    &lt;answertext&gt;Focus your message&lt;/answertext&gt;&#10;                    &lt;valuetype&gt;-1&lt;/valuetype&gt;&#10;                &lt;/answer&gt;&#10;                &lt;answer&gt;&#10;                    &lt;guid&gt;668A533B1EDB44F4AAB1984191DC309C&lt;/guid&gt;&#10;                    &lt;answertext&gt;Magnify the listener’s attention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3"/>
  <p:tag name="LABELFORMAT" val="1"/>
  <p:tag name="COLORTYPE" val="SCHEM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ShortAnswerSlide"/>
  <p:tag name="AUTOOPENPOLL" val="True"/>
  <p:tag name="AUTOFORMATCHART" val="False"/>
  <p:tag name="TPQUESTIONXML" val="﻿&lt;?xml version=&quot;1.0&quot; encoding=&quot;utf-8&quot;?&gt;&#10;&lt;questionlist&gt;&#10;    &lt;properties&gt;&#10;        &lt;guid&gt;44B509213C2C4B6098FE6967906844B1&lt;/guid&gt;&#10;        &lt;description /&gt;&#10;        &lt;date&gt;5/20/2015 12:44:1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shortanswer&gt;&#10;            &lt;guid&gt;834D0A2EDB864F84B3F55FF2B84CB523&lt;/guid&gt;&#10;            &lt;repollguid&gt;72EB8ABF216548FEB8BE3B4AE4452A9C&lt;/repollguid&gt;&#10;            &lt;sourceid&gt;374F1F5BF5164A0B8B4ECC0AB243F8CD&lt;/sourceid&gt;&#10;            &lt;questiontext&gt;What are some ways you can improve your communication skill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keywordvaluetype&gt;0&lt;/keywordvaluetype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shortanswer&gt;&#10;    &lt;/questions&gt;&#10;&lt;/questionlist&gt;"/>
  <p:tag name="HASRESULT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ShortAnswerSlide"/>
  <p:tag name="AUTOOPENPOLL" val="True"/>
  <p:tag name="AUTOFORMATCHART" val="False"/>
  <p:tag name="TPQUESTIONXML" val="﻿&lt;?xml version=&quot;1.0&quot; encoding=&quot;utf-8&quot;?&gt;&#10;&lt;questionlist&gt;&#10;    &lt;properties&gt;&#10;        &lt;guid&gt;44B509213C2C4B6098FE6967906844B1&lt;/guid&gt;&#10;        &lt;description /&gt;&#10;        &lt;date&gt;5/20/2015 12:44:1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shortanswer&gt;&#10;            &lt;guid&gt;C0E528820CB34120B8D7244084D4F679&lt;/guid&gt;&#10;            &lt;repollguid&gt;72EB8ABF216548FEB8BE3B4AE4452A9C&lt;/repollguid&gt;&#10;            &lt;sourceid&gt;374F1F5BF5164A0B8B4ECC0AB243F8CD&lt;/sourceid&gt;&#10;            &lt;questiontext&gt;What is the most interesting thing you learned in this lesson? Why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keywordvaluetype&gt;0&lt;/keywordvaluetype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shortanswer&gt;&#10;    &lt;/questions&gt;&#10;&lt;/questionlist&gt;"/>
  <p:tag name="HASRESULT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C70CF86BCF4A4417A8B62AB5326EC20F&lt;/guid&gt;&#10;        &lt;description /&gt;&#10;        &lt;date&gt;6/28/2015 3:01:0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7678E44383547AEB102FC62997F7D65&lt;/guid&gt;&#10;            &lt;repollguid&gt;D9541605D0FF4A10B2EAF1FB911B3EA9&lt;/repollguid&gt;&#10;            &lt;sourceid&gt;679EEB26F83745A0A8DDF477CA8E16A8&lt;/sourceid&gt;&#10;            &lt;questiontext&gt;Team Assignment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demographic&gt;True&lt;/demographic&gt;&#10;            &lt;team&gt;True&lt;/team&gt;&#10;            &lt;groupname&gt;Team&lt;/groupname&gt;&#10;            &lt;answers&gt;&#10;                &lt;answer&gt;&#10;                    &lt;guid&gt;035FDF97CC0841318F3C6547F1220659&lt;/guid&gt;&#10;                    &lt;answertext&gt;Alpha&lt;/answertext&gt;&#10;                    &lt;valuetype&gt;0&lt;/valuetype&gt;&#10;                &lt;/answer&gt;&#10;                &lt;answer&gt;&#10;                    &lt;guid&gt;611CCBD4C93D404FB77DA2DE95B3B09B&lt;/guid&gt;&#10;                    &lt;answertext&gt;Bravo&lt;/answertext&gt;&#10;                    &lt;valuetype&gt;0&lt;/valuetype&gt;&#10;                &lt;/answer&gt;&#10;                &lt;answer&gt;&#10;                    &lt;guid&gt;9F609A21D9F24B7A8F4E69B3AB4A28B1&lt;/guid&gt;&#10;                    &lt;answertext&gt;Charlie&lt;/answertext&gt;&#10;                    &lt;valuetype&gt;0&lt;/valuetype&gt;&#10;                &lt;/answer&gt;&#10;                &lt;answer&gt;&#10;                    &lt;guid&gt;430B31EE06094F458CCF1DAEED45201C&lt;/guid&gt;&#10;                    &lt;answertext&gt;Delta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3"/>
  <p:tag name="COLORTYPE" val="SCHEME"/>
  <p:tag name="LABELFORMAT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False"/>
  <p:tag name="LIVECHARTING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4DF5585F25F46CFBEB9A46C2D82E04A&lt;/guid&gt;&#10;            &lt;repollguid&gt;6E5EF31D0F0F4178901386BDC1CCC3E2&lt;/repollguid&gt;&#10;            &lt;sourceid&gt;C8750D04BAFE4E8DA07CF3B2D43283D6&lt;/sourceid&gt;&#10;            &lt;questiontext&gt;The person who originates and sends a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-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-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DEFINEDCOLORS" val="3,6,10,45,32,50,13,4,9,55,1"/>
  <p:tag name="NUMBERFORMAT" val="3"/>
  <p:tag name="LABELFORMAT" val="0"/>
  <p:tag name="COLORTYPE" val="SCHEM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DEFINEDCOLORS" val="3,6,10,45,32,50,13,4,9,55,1"/>
  <p:tag name="NUMBERFORMAT" val="3"/>
  <p:tag name="COLORTYPE" val="SCHEME"/>
  <p:tag name="LABELFORMA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5A39C843F0C4173B3523EFB30B24863&lt;/guid&gt;&#10;            &lt;repollguid&gt;6E5EF31D0F0F4178901386BDC1CCC3E2&lt;/repollguid&gt;&#10;            &lt;sourceid&gt;C8750D04BAFE4E8DA07CF3B2D43283D6&lt;/sourceid&gt;&#10;            &lt;questiontext&gt;The person who receives the sender’s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-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-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NUMBERFORMAT" val="3"/>
  <p:tag name="LABELFORMAT" val="0"/>
  <p:tag name="DEFINEDCOLORS" val="3,6,10,45,32,50,13,4,9,55,1"/>
  <p:tag name="COLORTYPE" val="SCHEM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05DB0EFAE61B4DD18206887BD4467F26&lt;/guid&gt;&#10;            &lt;repollguid&gt;6E5EF31D0F0F4178901386BDC1CCC3E2&lt;/repollguid&gt;&#10;            &lt;sourceid&gt;C8750D04BAFE4E8DA07CF3B2D43283D6&lt;/sourceid&gt;&#10;            &lt;questiontext&gt;The person who receives the sender’s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-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-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NUMBERFORMAT" val="3"/>
  <p:tag name="LABELFORMAT" val="0"/>
  <p:tag name="DEFINEDCOLORS" val="3,6,10,45,32,50,13,4,9,55,1"/>
  <p:tag name="COLORTYPE" val="SCHEM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False"/>
  <p:tag name="LIVECHARTING" val="False"/>
  <p:tag name="TPQUESTIONXML" val="﻿&lt;?xml version=&quot;1.0&quot; encoding=&quot;utf-8&quot;?&gt;&#10;&lt;questionlist&gt;&#10;    &lt;properties&gt;&#10;        &lt;guid&gt;1271AD020A4C41F7B24B784770089A9B&lt;/guid&gt;&#10;        &lt;description /&gt;&#10;        &lt;date&gt;5/20/2015 12:48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FFEBB5EDD5DB4C0EB55C6481FDAF85F8&lt;/guid&gt;&#10;            &lt;repollguid&gt;F2742780423E4836B1A89D0EEE3FF421&lt;/repollguid&gt;&#10;            &lt;sourceid&gt;BC7A472ACF8442D8A950F61753EDE7AE&lt;/sourceid&gt;&#10;            &lt;questiontext&gt;Which of the following demonstrates dynamic lif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7DB3CA6A9B124B16BCAB4F2FFF842087&lt;/guid&gt;&#10;                    &lt;answertext&gt;The pilot angles the wings of the plane up against the wind causing lift &lt;/answertext&gt;&#10;                    &lt;valuetype&gt;1&lt;/valuetype&gt;&#10;                &lt;/answer&gt;&#10;                &lt;answer&gt;&#10;                    &lt;guid&gt;9F1AE3394DBD48699EAD141507B65FF9&lt;/guid&gt;&#10;                    &lt;answertext&gt;The pilot angles the wings to make air flow faster over the top&lt;/answertext&gt;&#10;                    &lt;valuetype&gt;-1&lt;/valuetype&gt;&#10;                &lt;/answer&gt;&#10;                &lt;answer&gt;&#10;                    &lt;guid&gt;0E64BED38B3E4002AEEFA1C51301DC70&lt;/guid&gt;&#10;                    &lt;answertext&gt;The pilot maintains constant pressure on the wings not letting the pressure drop&lt;/answertext&gt;&#10;                    &lt;valuetype&gt;-1&lt;/valuetype&gt;&#10;                &lt;/answer&gt;&#10;                &lt;answer&gt;&#10;                    &lt;guid&gt;668A533B1EDB44F4AAB1984191DC309C&lt;/guid&gt;&#10;                    &lt;answertext&gt;The pilot angles the wings of the plane down with the wind causing lift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60E995F2CCF84CE8BD33CF35BD76F49A&lt;/guid&gt;&#10;            &lt;repollguid&gt;6E5EF31D0F0F4178901386BDC1CCC3E2&lt;/repollguid&gt;&#10;            &lt;sourceid&gt;C8750D04BAFE4E8DA07CF3B2D43283D6&lt;/sourceid&gt;&#10;            &lt;questiontext&gt;The person who receives the sender’s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-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-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NUMBERFORMAT" val="3"/>
  <p:tag name="LABELFORMAT" val="0"/>
  <p:tag name="DEFINEDCOLORS" val="3,6,10,45,32,50,13,4,9,55,1"/>
  <p:tag name="COLORTYPE" val="SCHEM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46EDCFDC40F4628BFFC88BC6B300B13&lt;/guid&gt;&#10;            &lt;repollguid&gt;6E5EF31D0F0F4178901386BDC1CCC3E2&lt;/repollguid&gt;&#10;            &lt;sourceid&gt;C8750D04BAFE4E8DA07CF3B2D43283D6&lt;/sourceid&gt;&#10;            &lt;questiontext&gt;The person who receives the sender’s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-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-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NUMBERFORMAT" val="3"/>
  <p:tag name="LABELFORMAT" val="0"/>
  <p:tag name="DEFINEDCOLORS" val="3,6,10,45,32,50,13,4,9,55,1"/>
  <p:tag name="COLORTYPE" val="SCHEM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66611C446F124297AFDAC868937075F2&lt;/guid&gt;&#10;            &lt;repollguid&gt;6E5EF31D0F0F4178901386BDC1CCC3E2&lt;/repollguid&gt;&#10;            &lt;sourceid&gt;C8750D04BAFE4E8DA07CF3B2D43283D6&lt;/sourceid&gt;&#10;            &lt;questiontext&gt;The person who receives the sender’s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-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-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NUMBERFORMAT" val="3"/>
  <p:tag name="LABELFORMAT" val="0"/>
  <p:tag name="DEFINEDCOLORS" val="3,6,10,45,32,50,13,4,9,55,1"/>
  <p:tag name="COLORTYPE" val="SCHEM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E6AB970169F45ED8425CD39D79138E4&lt;/guid&gt;&#10;            &lt;repollguid&gt;6E5EF31D0F0F4178901386BDC1CCC3E2&lt;/repollguid&gt;&#10;            &lt;sourceid&gt;C8750D04BAFE4E8DA07CF3B2D43283D6&lt;/sourceid&gt;&#10;            &lt;questiontext&gt;The person who receives the sender’s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-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-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-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NUMBERFORMAT" val="3"/>
  <p:tag name="LABELFORMAT" val="0"/>
  <p:tag name="DEFINEDCOLORS" val="3,6,10,45,32,50,13,4,9,55,1"/>
  <p:tag name="COLORTYPE" val="SCHEM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AD300540851F4A34848BDA046B6F1CA8&lt;/guid&gt;&#10;            &lt;repollguid&gt;6E5EF31D0F0F4178901386BDC1CCC3E2&lt;/repollguid&gt;&#10;            &lt;sourceid&gt;C8750D04BAFE4E8DA07CF3B2D43283D6&lt;/sourceid&gt;&#10;            &lt;questiontext&gt;The person who receives the sender’s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-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-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NUMBERFORMAT" val="3"/>
  <p:tag name="LABELFORMAT" val="0"/>
  <p:tag name="DEFINEDCOLORS" val="3,6,10,45,32,50,13,4,9,55,1"/>
  <p:tag name="COLORTYPE" val="SCHEM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80FE6750B1546DB84EBE5C319F53FFA&lt;/guid&gt;&#10;            &lt;repollguid&gt;6E5EF31D0F0F4178901386BDC1CCC3E2&lt;/repollguid&gt;&#10;            &lt;sourceid&gt;C8750D04BAFE4E8DA07CF3B2D43283D6&lt;/sourceid&gt;&#10;            &lt;questiontext&gt;The person who receives the sender’s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-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-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NUMBERFORMAT" val="3"/>
  <p:tag name="LABELFORMAT" val="0"/>
  <p:tag name="DEFINEDCOLORS" val="3,6,10,45,32,50,13,4,9,55,1"/>
  <p:tag name="COLORTYPE" val="SCHEM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False"/>
  <p:tag name="TPQUESTIONXML" val="﻿&lt;?xml version=&quot;1.0&quot; encoding=&quot;utf-8&quot;?&gt;&#10;&lt;questionlist&gt;&#10;    &lt;properties&gt;&#10;        &lt;guid&gt;933D917B9D9A4056BEE4A925DE67B7D0&lt;/guid&gt;&#10;        &lt;description /&gt;&#10;        &lt;date&gt;5/20/2015 12:17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8B485B1DB534E19BF088024654021A2&lt;/guid&gt;&#10;            &lt;repollguid&gt;6E5EF31D0F0F4178901386BDC1CCC3E2&lt;/repollguid&gt;&#10;            &lt;sourceid&gt;C8750D04BAFE4E8DA07CF3B2D43283D6&lt;/sourceid&gt;&#10;            &lt;questiontext&gt;The person who receives the sender’s message (p. 4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27F7AB4ABC74E2FA8CBA4F26AEF90CB&lt;/guid&gt;&#10;                    &lt;answertext&gt;Sender&lt;/answertext&gt;&#10;                    &lt;valuetype&gt;-1&lt;/valuetype&gt;&#10;                &lt;/answer&gt;&#10;                &lt;answer&gt;&#10;                    &lt;guid&gt;7768BCAA365B43CFB020ECA0003E4E83&lt;/guid&gt;&#10;                    &lt;answertext&gt;Receiver&lt;/answertext&gt;&#10;                    &lt;valuetype&gt;-1&lt;/valuetype&gt;&#10;                &lt;/answer&gt;&#10;                &lt;answer&gt;&#10;                    &lt;guid&gt;025A5FD1589C4F2FA91895D36F835858&lt;/guid&gt;&#10;                    &lt;answertext&gt;Feedback&lt;/answertext&gt;&#10;                    &lt;valuetype&gt;-1&lt;/valuetype&gt;&#10;                &lt;/answer&gt;&#10;                &lt;answer&gt;&#10;                    &lt;guid&gt;8BE98A6622F248B7A82028E33BE6E605&lt;/guid&gt;&#10;                    &lt;answertext&gt;Audience demographics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NUMBERFORMAT" val="3"/>
  <p:tag name="LABELFORMAT" val="0"/>
  <p:tag name="DEFINEDCOLORS" val="3,6,10,45,32,50,13,4,9,55,1"/>
  <p:tag name="COLORTYPE" val="SCHEM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ORECALCULATION" val="1"/>
  <p:tag name="NUMBERTODISPLAY" val="10"/>
  <p:tag name="PARTICIPANTDISPLAY" val="1"/>
  <p:tag name="DISPLAYPOINTSLESSTHANONE" val="False"/>
  <p:tag name="CORRECTONLY" val="False"/>
  <p:tag name="TYPE" val="ParticipantLeaderboardSlid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BERTODISPLAY" val="20"/>
  <p:tag name="SCORECALCULATION" val="1"/>
  <p:tag name="DISPLAYPOINTSLESSTHANONE" val="True"/>
  <p:tag name="PARTICIPANTDISPLAY" val="1"/>
  <p:tag name="CORRECTONLY" val="False"/>
  <p:tag name="TYPE" val="TeamLeaderboardSlid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3"/>
  <p:tag name="LABELFORMAT" val="1"/>
  <p:tag name="COLORTYPE" val="SCHEM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RTICIPANTDISPLAY" val="1"/>
  <p:tag name="SCORECALCULATION" val="1"/>
  <p:tag name="NUMBERTODISPLAY" val="10"/>
  <p:tag name="DISPLAYPOINTSLESSTHANONE" val="False"/>
  <p:tag name="CORRECTONLY" val="False"/>
  <p:tag name="TYPE" val="TeamMVP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False"/>
  <p:tag name="LIVECHARTING" val="False"/>
  <p:tag name="TPQUESTIONXML" val="﻿&lt;?xml version=&quot;1.0&quot; encoding=&quot;utf-8&quot;?&gt;&#10;&lt;questionlist&gt;&#10;    &lt;properties&gt;&#10;        &lt;guid&gt;1271AD020A4C41F7B24B784770089A9B&lt;/guid&gt;&#10;        &lt;description /&gt;&#10;        &lt;date&gt;5/20/2015 12:48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312C13AD8A9432CBE598EF5139268E8&lt;/guid&gt;&#10;            &lt;repollguid&gt;F2742780423E4836B1A89D0EEE3FF421&lt;/repollguid&gt;&#10;            &lt;sourceid&gt;BC7A472ACF8442D8A950F61753EDE7AE&lt;/sourceid&gt;&#10;            &lt;questiontext&gt;What did early inventors use to make wing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7DB3CA6A9B124B16BCAB4F2FFF842087&lt;/guid&gt;&#10;                    &lt;answertext&gt;Asking for feedback&lt;/answertext&gt;&#10;                    &lt;valuetype&gt;-1&lt;/valuetype&gt;&#10;                &lt;/answer&gt;&#10;                &lt;answer&gt;&#10;                    &lt;guid&gt;9F1AE3394DBD48699EAD141507B65FF9&lt;/guid&gt;&#10;                    &lt;answertext&gt;Preparing for the communication&lt;/answertext&gt;&#10;                    &lt;valuetype&gt;1&lt;/valuetype&gt;&#10;                &lt;/answer&gt;&#10;                &lt;answer&gt;&#10;                    &lt;guid&gt;0E64BED38B3E4002AEEFA1C51301DC70&lt;/guid&gt;&#10;                    &lt;answertext&gt;Anticipating the receivers response&lt;/answertext&gt;&#10;                    &lt;valuetype&gt;-1&lt;/valuetype&gt;&#10;                &lt;/answer&gt;&#10;                &lt;answer&gt;&#10;                    &lt;guid&gt;668A533B1EDB44F4AAB1984191DC309C&lt;/guid&gt;&#10;                    &lt;answertext&gt;Understanding audience demographic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heme/theme1.xml><?xml version="1.0" encoding="utf-8"?>
<a:theme xmlns:a="http://schemas.openxmlformats.org/drawingml/2006/main" name="AS100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5B93E49E9B4D4D89C3AFA97C5657D9" ma:contentTypeVersion="33" ma:contentTypeDescription="Create a new document." ma:contentTypeScope="" ma:versionID="908095d9f2823579632f0d8afb15cf7a">
  <xsd:schema xmlns:xsd="http://www.w3.org/2001/XMLSchema" xmlns:xs="http://www.w3.org/2001/XMLSchema" xmlns:p="http://schemas.microsoft.com/office/2006/metadata/properties" xmlns:ns2="d1200b5d-6553-443f-871a-9681ed3df281" xmlns:ns3="e5f7b241-7c92-44ee-b365-e425264deb15" targetNamespace="http://schemas.microsoft.com/office/2006/metadata/properties" ma:root="true" ma:fieldsID="a75b2f8160689a7775a39b280cbb7e8a" ns2:_="" ns3:_="">
    <xsd:import namespace="d1200b5d-6553-443f-871a-9681ed3df281"/>
    <xsd:import namespace="e5f7b241-7c92-44ee-b365-e425264deb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200b5d-6553-443f-871a-9681ed3df281" elementFormDefault="qualified">
    <xsd:import namespace="http://schemas.microsoft.com/office/2006/documentManagement/types"/>
    <xsd:import namespace="http://schemas.microsoft.com/office/infopath/2007/PartnerControls"/>
    <xsd:element name="_dlc_DocId" ma:index="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8" nillable="true" ma:displayName="Persist ID" ma:description="Keep ID on add." ma:hidden="true" ma:internalName="_dlc_DocIdPersistId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f7b241-7c92-44ee-b365-e425264deb1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5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d1200b5d-6553-443f-871a-9681ed3df281" xsi:nil="true"/>
    <_dlc_DocId xmlns="d1200b5d-6553-443f-871a-9681ed3df281">R7JJ26SCDZX5-208905483-1517</_dlc_DocId>
    <_dlc_DocIdUrl xmlns="d1200b5d-6553-443f-871a-9681ed3df281">
      <Url>https://sharepoint.c2ti.com/projects/as100/_layouts/15/DocIdRedir.aspx?ID=R7JJ26SCDZX5-208905483-1517</Url>
      <Description>R7JJ26SCDZX5-208905483-1517</Description>
    </_dlc_DocIdUrl>
  </documentManagement>
</p:properties>
</file>

<file path=customXml/itemProps1.xml><?xml version="1.0" encoding="utf-8"?>
<ds:datastoreItem xmlns:ds="http://schemas.openxmlformats.org/officeDocument/2006/customXml" ds:itemID="{0F37817C-0138-402F-8F56-BDDB9CA76235}"/>
</file>

<file path=customXml/itemProps2.xml><?xml version="1.0" encoding="utf-8"?>
<ds:datastoreItem xmlns:ds="http://schemas.openxmlformats.org/officeDocument/2006/customXml" ds:itemID="{15E847EC-78C6-48A0-8CAF-DC80F958165B}"/>
</file>

<file path=customXml/itemProps3.xml><?xml version="1.0" encoding="utf-8"?>
<ds:datastoreItem xmlns:ds="http://schemas.openxmlformats.org/officeDocument/2006/customXml" ds:itemID="{676F05EE-7021-4676-BE70-E60D1A776E91}"/>
</file>

<file path=customXml/itemProps4.xml><?xml version="1.0" encoding="utf-8"?>
<ds:datastoreItem xmlns:ds="http://schemas.openxmlformats.org/officeDocument/2006/customXml" ds:itemID="{0CFC806C-0B45-4CCD-A8D4-D6489EBC3114}"/>
</file>

<file path=docProps/app.xml><?xml version="1.0" encoding="utf-8"?>
<Properties xmlns="http://schemas.openxmlformats.org/officeDocument/2006/extended-properties" xmlns:vt="http://schemas.openxmlformats.org/officeDocument/2006/docPropsVTypes">
  <Template>AS100 PPT Template</Template>
  <TotalTime>20407</TotalTime>
  <Words>1728</Words>
  <Application>Microsoft Office PowerPoint</Application>
  <PresentationFormat>On-screen Show (4:3)</PresentationFormat>
  <Paragraphs>357</Paragraphs>
  <Slides>49</Slides>
  <Notes>24</Notes>
  <HiddenSlides>5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49</vt:i4>
      </vt:variant>
    </vt:vector>
  </HeadingPairs>
  <TitlesOfParts>
    <vt:vector size="67" baseType="lpstr">
      <vt:lpstr>Arial</vt:lpstr>
      <vt:lpstr>Calibri</vt:lpstr>
      <vt:lpstr>Calibri Light</vt:lpstr>
      <vt:lpstr>Comic Sans MS</vt:lpstr>
      <vt:lpstr>Garamond</vt:lpstr>
      <vt:lpstr>Times New Roman</vt:lpstr>
      <vt:lpstr>Wingdings</vt:lpstr>
      <vt:lpstr>AS100 PPT Template</vt:lpstr>
      <vt:lpstr>TPC JROTC</vt:lpstr>
      <vt:lpstr>1_TPC JROTC</vt:lpstr>
      <vt:lpstr>2_TPC JROTC</vt:lpstr>
      <vt:lpstr>3_TPC JROTC</vt:lpstr>
      <vt:lpstr>4_TPC JROTC</vt:lpstr>
      <vt:lpstr>5_TPC JROTC</vt:lpstr>
      <vt:lpstr>7_TPC JROTC</vt:lpstr>
      <vt:lpstr>6_TPC JROTC</vt:lpstr>
      <vt:lpstr>8_TPC JROTC</vt:lpstr>
      <vt:lpstr>9_TPC JROTC</vt:lpstr>
      <vt:lpstr>  </vt:lpstr>
      <vt:lpstr>How much information do you already know about this topic area?</vt:lpstr>
      <vt:lpstr>Which of the following demonstrates dynamic lift?</vt:lpstr>
      <vt:lpstr>Chapter Overview</vt:lpstr>
      <vt:lpstr>Lesson Overview</vt:lpstr>
      <vt:lpstr>Vocabulary Questions Slide Index (Part 1 of 2)</vt:lpstr>
      <vt:lpstr>Vocabulary Questions Slide Index (Part 2 of 2)</vt:lpstr>
      <vt:lpstr>  </vt:lpstr>
      <vt:lpstr>How Humans Tried to Fly in Ancient Times </vt:lpstr>
      <vt:lpstr>How Humans Tried to Fly in Ancient Times </vt:lpstr>
      <vt:lpstr>What did early inventors use to make wings?</vt:lpstr>
      <vt:lpstr>Who is credited as the first known human to attempt to fly?</vt:lpstr>
      <vt:lpstr>Key Aviation Devices Created During Ancient Times</vt:lpstr>
      <vt:lpstr>Activity 1: Build and Fly a Kite</vt:lpstr>
      <vt:lpstr>Key Aviation Devices Created During Ancient Times, cont.</vt:lpstr>
      <vt:lpstr>Activity 2: Design a Parachute</vt:lpstr>
      <vt:lpstr>Gliders</vt:lpstr>
      <vt:lpstr>What important invention did the Chinese make in AD 800s?</vt:lpstr>
      <vt:lpstr>Which of the following was the first aircraft with directional control?</vt:lpstr>
      <vt:lpstr>Why Machines Don’t Fly the Way Birds Do</vt:lpstr>
      <vt:lpstr>How Birds Fly</vt:lpstr>
      <vt:lpstr>Activity 3: The Magic of Bird Flight</vt:lpstr>
      <vt:lpstr>The Magic of Bird Flight</vt:lpstr>
      <vt:lpstr>Two Types of Lift</vt:lpstr>
      <vt:lpstr>Bernoullian Lift</vt:lpstr>
      <vt:lpstr>Newtonian Lift</vt:lpstr>
      <vt:lpstr>What are the two phases of bird flight?</vt:lpstr>
      <vt:lpstr>Which phenomenon is known as the Bernoullian lift?</vt:lpstr>
      <vt:lpstr>Activity 4: Is Bernoulli’s Principle Worth Two Cents? </vt:lpstr>
      <vt:lpstr>Why Ancient Inventors Tried to Mimic Bird Flight</vt:lpstr>
      <vt:lpstr>Summary</vt:lpstr>
      <vt:lpstr>How do you think the attempt at early flight impacted modern day flight?</vt:lpstr>
      <vt:lpstr>What is the most interesting thing you learned in this lesson? Why?</vt:lpstr>
      <vt:lpstr>Next….</vt:lpstr>
      <vt:lpstr>Team Assignment</vt:lpstr>
      <vt:lpstr>The act of passing through the air on wings (p. 5)</vt:lpstr>
      <vt:lpstr>A device intended to slow free fall from an aircraft or another high point (p. 6)</vt:lpstr>
      <vt:lpstr>A light framework covered with paper or cloth, provided with a balancing tail, designed to be flown in the air (p. 6)</vt:lpstr>
      <vt:lpstr>An explosive powder made of potassium nitrate, charcoal, and sulfur, used to shoot projectiles from guns (p. 7)</vt:lpstr>
      <vt:lpstr>A large, cylindrical object that moves very fast by forcing burning gases out one end of the tube (p. 7)</vt:lpstr>
      <vt:lpstr>Unverified story handed down from earlier times (p. 7)</vt:lpstr>
      <vt:lpstr>An aircraft that gets its lift from spinning blades (p. 7)</vt:lpstr>
      <vt:lpstr>Designing an aircraft to reduce resistance to motion through the air (p. 8)</vt:lpstr>
      <vt:lpstr>A light aircraft without an engine, designed to glide after being towed aloft or launched from a catapult (p. 9)</vt:lpstr>
      <vt:lpstr>An aircraft designed to get its upward and forward motion from flapping wing (p. 9)</vt:lpstr>
      <vt:lpstr>Leaderboard</vt:lpstr>
      <vt:lpstr>PowerPoint Presentation</vt:lpstr>
      <vt:lpstr>Team MVP</vt:lpstr>
      <vt:lpstr>Whiteboard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Sackie</dc:creator>
  <cp:lastModifiedBy>erin kelmereit</cp:lastModifiedBy>
  <cp:revision>796</cp:revision>
  <cp:lastPrinted>2018-05-06T22:47:14Z</cp:lastPrinted>
  <dcterms:created xsi:type="dcterms:W3CDTF">2011-01-08T16:26:11Z</dcterms:created>
  <dcterms:modified xsi:type="dcterms:W3CDTF">2018-06-13T12:26:49Z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e07ce71e-4463-48f0-8cbf-3362ce679965</vt:lpwstr>
  </property>
  <property fmtid="{D5CDD505-2E9C-101B-9397-08002B2CF9AE}" pid="3" name="ContentTypeId">
    <vt:lpwstr>0x010100DB5B93E49E9B4D4D89C3AFA97C5657D9</vt:lpwstr>
  </property>
</Properties>
</file>